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8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9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0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7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5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6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4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6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4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9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9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C0447-4296-4819-B386-28E3F12DAC21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984F-8943-4182-8B56-0070B93CA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5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Personal and Professional Counselor Identity Development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Craig S. </a:t>
            </a:r>
            <a:r>
              <a:rPr lang="en-US" dirty="0" err="1" smtClean="0"/>
              <a:t>Cashwell</a:t>
            </a:r>
            <a:r>
              <a:rPr lang="en-US" dirty="0" smtClean="0"/>
              <a:t> and </a:t>
            </a:r>
            <a:br>
              <a:rPr lang="en-US" dirty="0" smtClean="0"/>
            </a:br>
            <a:r>
              <a:rPr lang="en-US" dirty="0" smtClean="0"/>
              <a:t>W. Bradley McKibben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13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2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Self-Awareness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Limited impact of content learned in classroom and supervision without a process of self-examination and emerging self-awareness (Pompeo &amp; Levitt, 2014; </a:t>
            </a:r>
            <a:r>
              <a:rPr lang="en-US" dirty="0" err="1" smtClean="0"/>
              <a:t>Skovholt</a:t>
            </a:r>
            <a:r>
              <a:rPr lang="en-US" dirty="0" smtClean="0"/>
              <a:t> &amp; </a:t>
            </a:r>
            <a:r>
              <a:rPr lang="en-US" dirty="0" err="1" smtClean="0"/>
              <a:t>Ronnestad</a:t>
            </a:r>
            <a:r>
              <a:rPr lang="en-US" dirty="0" smtClean="0"/>
              <a:t>, 1992)</a:t>
            </a:r>
          </a:p>
          <a:p>
            <a:r>
              <a:rPr lang="en-US" dirty="0" smtClean="0"/>
              <a:t>Students often surprised by the amount of self-reflection they are invited to do during graduate school</a:t>
            </a:r>
          </a:p>
          <a:p>
            <a:r>
              <a:rPr lang="en-US" dirty="0" smtClean="0"/>
              <a:t>Self-awareness made more difficult by the graduate school environment</a:t>
            </a:r>
          </a:p>
          <a:p>
            <a:r>
              <a:rPr lang="en-US" dirty="0" smtClean="0"/>
              <a:t>Self-doubt and a vocal inner critic – </a:t>
            </a:r>
            <a:r>
              <a:rPr lang="en-US" i="1" dirty="0" smtClean="0"/>
              <a:t>most</a:t>
            </a:r>
            <a:r>
              <a:rPr lang="en-US" dirty="0" smtClean="0"/>
              <a:t> normal experience of graduate students</a:t>
            </a:r>
          </a:p>
          <a:p>
            <a:r>
              <a:rPr lang="en-US" dirty="0" smtClean="0"/>
              <a:t>Journey to become a professional counselor – a path of development and learning from stumbles and struggles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52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Realistic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Idealism to Realism</a:t>
            </a:r>
          </a:p>
          <a:p>
            <a:r>
              <a:rPr lang="en-US" dirty="0" smtClean="0"/>
              <a:t>Transformational task – moving from an idealistic stance to one that is more realistic (Moss et al., 2014)</a:t>
            </a:r>
          </a:p>
          <a:p>
            <a:r>
              <a:rPr lang="en-US" dirty="0" smtClean="0"/>
              <a:t>Naïve perspective – common facets</a:t>
            </a:r>
          </a:p>
          <a:p>
            <a:pPr lvl="1"/>
            <a:r>
              <a:rPr lang="en-US" dirty="0" smtClean="0"/>
              <a:t>Assuming client readiness</a:t>
            </a:r>
          </a:p>
          <a:p>
            <a:pPr lvl="1"/>
            <a:r>
              <a:rPr lang="en-US" dirty="0" smtClean="0"/>
              <a:t>Failing to understand the impact of perfectionism and self-efficacy on development and growth</a:t>
            </a:r>
          </a:p>
          <a:p>
            <a:pPr lvl="1"/>
            <a:r>
              <a:rPr lang="en-US" dirty="0" smtClean="0"/>
              <a:t>Idealizing what relationships with clients will be like</a:t>
            </a:r>
          </a:p>
          <a:p>
            <a:r>
              <a:rPr lang="en-US" dirty="0" smtClean="0"/>
              <a:t>Clinical supervision and consultation – vital to supporting the establishment of realistic expectations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23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Self-Care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Well counselors are better able to promote optimal wellness among clients (</a:t>
            </a:r>
            <a:r>
              <a:rPr lang="en-US" dirty="0" err="1" smtClean="0"/>
              <a:t>Witmer</a:t>
            </a:r>
            <a:r>
              <a:rPr lang="en-US" dirty="0" smtClean="0"/>
              <a:t> &amp; Young, 1996).</a:t>
            </a:r>
          </a:p>
          <a:p>
            <a:r>
              <a:rPr lang="en-US" dirty="0" smtClean="0"/>
              <a:t>The absence of wellness can lead to counselor impairment and harm to clients (Lawson, </a:t>
            </a:r>
            <a:r>
              <a:rPr lang="en-US" dirty="0" err="1" smtClean="0"/>
              <a:t>Venart</a:t>
            </a:r>
            <a:r>
              <a:rPr lang="en-US" dirty="0" smtClean="0"/>
              <a:t>, </a:t>
            </a:r>
            <a:r>
              <a:rPr lang="en-US" dirty="0" err="1" smtClean="0"/>
              <a:t>Hazler</a:t>
            </a:r>
            <a:r>
              <a:rPr lang="en-US" dirty="0" smtClean="0"/>
              <a:t>, &amp; </a:t>
            </a:r>
            <a:r>
              <a:rPr lang="en-US" dirty="0" err="1" smtClean="0"/>
              <a:t>Kottler</a:t>
            </a:r>
            <a:r>
              <a:rPr lang="en-US" dirty="0" smtClean="0"/>
              <a:t>, 2007).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1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Self-Care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Self-care behaviors/activities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Varying work responsibilities</a:t>
            </a:r>
          </a:p>
          <a:p>
            <a:r>
              <a:rPr lang="en-US" dirty="0" smtClean="0"/>
              <a:t>Positive self-talk</a:t>
            </a:r>
          </a:p>
          <a:p>
            <a:r>
              <a:rPr lang="en-US" dirty="0" smtClean="0"/>
              <a:t>Balancing personal and professional lives</a:t>
            </a:r>
          </a:p>
          <a:p>
            <a:r>
              <a:rPr lang="en-US" dirty="0" smtClean="0"/>
              <a:t>Spending time with family</a:t>
            </a:r>
          </a:p>
          <a:p>
            <a:r>
              <a:rPr lang="en-US" dirty="0" smtClean="0"/>
              <a:t>Turning to spiritual beliefs</a:t>
            </a:r>
          </a:p>
          <a:p>
            <a:r>
              <a:rPr lang="en-US" dirty="0" smtClean="0"/>
              <a:t>Maintaining professional identity and values</a:t>
            </a:r>
          </a:p>
          <a:p>
            <a:r>
              <a:rPr lang="en-US" dirty="0" smtClean="0"/>
              <a:t>Reading literature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724400" y="5638800"/>
            <a:ext cx="4041775" cy="639762"/>
          </a:xfrm>
        </p:spPr>
        <p:txBody>
          <a:bodyPr>
            <a:normAutofit/>
          </a:bodyPr>
          <a:lstStyle/>
          <a:p>
            <a:r>
              <a:rPr lang="en-US" sz="2000" b="0" dirty="0" smtClean="0"/>
              <a:t>Lawson &amp; Myers (2011)</a:t>
            </a:r>
            <a:endParaRPr lang="en-US" sz="2000" b="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Maintaining </a:t>
            </a:r>
            <a:r>
              <a:rPr lang="en-US" dirty="0" smtClean="0"/>
              <a:t>a sense </a:t>
            </a:r>
            <a:r>
              <a:rPr lang="en-US" dirty="0"/>
              <a:t>of humor</a:t>
            </a:r>
          </a:p>
          <a:p>
            <a:r>
              <a:rPr lang="en-US" dirty="0" smtClean="0"/>
              <a:t>Aerobic activity</a:t>
            </a:r>
          </a:p>
          <a:p>
            <a:r>
              <a:rPr lang="en-US" dirty="0" smtClean="0"/>
              <a:t>Taking time off work when needed</a:t>
            </a:r>
          </a:p>
          <a:p>
            <a:r>
              <a:rPr lang="en-US" dirty="0" smtClean="0"/>
              <a:t>Spiritual practices</a:t>
            </a:r>
          </a:p>
          <a:p>
            <a:r>
              <a:rPr lang="en-US" dirty="0" smtClean="0"/>
              <a:t>Building relationships with </a:t>
            </a:r>
            <a:r>
              <a:rPr lang="en-US" dirty="0" err="1" smtClean="0"/>
              <a:t>noncounselors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252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Licensure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State counseling licensure: permission from the state to provide counseling services (NBCC, 2016)</a:t>
            </a:r>
          </a:p>
          <a:p>
            <a:r>
              <a:rPr lang="en-US" dirty="0" smtClean="0"/>
              <a:t>All 50 states have licensure laws</a:t>
            </a:r>
          </a:p>
          <a:p>
            <a:r>
              <a:rPr lang="en-US" dirty="0" smtClean="0"/>
              <a:t>Commonalities of state requirements: master’s degree in counseling, passing licensing exam, minimum number of supervised hours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Credentialing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Certification: granted by a professional counseling organization</a:t>
            </a:r>
          </a:p>
          <a:p>
            <a:r>
              <a:rPr lang="en-US" dirty="0" smtClean="0"/>
              <a:t>Does not grant permission to practice counseling</a:t>
            </a:r>
          </a:p>
          <a:p>
            <a:r>
              <a:rPr lang="en-US" dirty="0" smtClean="0"/>
              <a:t>Shows that you have met professional standards or obtained specialized expertise</a:t>
            </a:r>
          </a:p>
          <a:p>
            <a:r>
              <a:rPr lang="en-US" dirty="0" smtClean="0"/>
              <a:t>NBCC certifications include the National Certified Counselor (NCC) certification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32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Professional Organizations</a:t>
            </a:r>
          </a:p>
          <a:p>
            <a:pPr lvl="1"/>
            <a:r>
              <a:rPr lang="en-US" dirty="0" smtClean="0"/>
              <a:t>American Counseling Association (ACA)</a:t>
            </a:r>
          </a:p>
          <a:p>
            <a:pPr lvl="2"/>
            <a:r>
              <a:rPr lang="en-US" dirty="0" smtClean="0"/>
              <a:t>Flagship organization for professional counseling</a:t>
            </a:r>
          </a:p>
          <a:p>
            <a:pPr lvl="1"/>
            <a:r>
              <a:rPr lang="en-US" dirty="0" smtClean="0"/>
              <a:t>State-level branches of ACA</a:t>
            </a:r>
          </a:p>
          <a:p>
            <a:pPr lvl="1"/>
            <a:r>
              <a:rPr lang="en-US" dirty="0" smtClean="0"/>
              <a:t>ACA divisions</a:t>
            </a:r>
          </a:p>
          <a:p>
            <a:pPr lvl="1"/>
            <a:r>
              <a:rPr lang="en-US" dirty="0" smtClean="0"/>
              <a:t>Chi Sigma Iota (CSI)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736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Professional Organizations</a:t>
            </a:r>
            <a:endParaRPr lang="en-US" dirty="0" smtClean="0"/>
          </a:p>
          <a:p>
            <a:pPr lvl="1"/>
            <a:r>
              <a:rPr lang="en-US" dirty="0" smtClean="0"/>
              <a:t>Often host annual conferences</a:t>
            </a:r>
          </a:p>
          <a:p>
            <a:pPr lvl="1"/>
            <a:r>
              <a:rPr lang="en-US" dirty="0" smtClean="0"/>
              <a:t>May publish journals and newsletters</a:t>
            </a:r>
          </a:p>
          <a:p>
            <a:pPr lvl="1"/>
            <a:r>
              <a:rPr lang="en-US" dirty="0" smtClean="0"/>
              <a:t>May provide education opportunities (workshops and webinars), information sharing, increased visibility and recognition, and advocacy</a:t>
            </a:r>
          </a:p>
          <a:p>
            <a:r>
              <a:rPr lang="en-US" dirty="0" smtClean="0"/>
              <a:t>Can help connect you to the profession and enhance your knowledge and activity in the 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119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Knowledge of History</a:t>
            </a:r>
          </a:p>
          <a:p>
            <a:r>
              <a:rPr lang="en-US" dirty="0" smtClean="0"/>
              <a:t>Helps you understand how counselors are similar to, and distinct from, other helping professionals</a:t>
            </a:r>
          </a:p>
          <a:p>
            <a:r>
              <a:rPr lang="en-US" dirty="0" smtClean="0"/>
              <a:t>Guide future decision making (CSI Academy of Leaders, 1999)</a:t>
            </a:r>
          </a:p>
          <a:p>
            <a:r>
              <a:rPr lang="en-US" dirty="0" smtClean="0"/>
              <a:t>Can further enhance your professional identity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74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Service and Leadership</a:t>
            </a:r>
          </a:p>
          <a:p>
            <a:r>
              <a:rPr lang="en-US" dirty="0" smtClean="0"/>
              <a:t>Can contribute to professional identity development and cultivation/refinement of important skills</a:t>
            </a:r>
          </a:p>
          <a:p>
            <a:r>
              <a:rPr lang="en-US" dirty="0" smtClean="0"/>
              <a:t>Majority of professional organizations depend on volunteers</a:t>
            </a:r>
          </a:p>
          <a:p>
            <a:pPr lvl="1"/>
            <a:r>
              <a:rPr lang="en-US" dirty="0" smtClean="0"/>
              <a:t>Committees (e.g., Graduate Student Committee of ACA)</a:t>
            </a:r>
          </a:p>
          <a:p>
            <a:pPr lvl="1"/>
            <a:r>
              <a:rPr lang="en-US" dirty="0" smtClean="0"/>
              <a:t>Panels</a:t>
            </a:r>
          </a:p>
          <a:p>
            <a:pPr lvl="1"/>
            <a:r>
              <a:rPr lang="en-US" dirty="0" smtClean="0"/>
              <a:t>Task forces</a:t>
            </a:r>
          </a:p>
          <a:p>
            <a:pPr lvl="1"/>
            <a:r>
              <a:rPr lang="en-US" dirty="0" smtClean="0"/>
              <a:t>Formal leadership roles</a:t>
            </a:r>
          </a:p>
          <a:p>
            <a:r>
              <a:rPr lang="en-US" dirty="0" smtClean="0"/>
              <a:t>Additional rewarding opportunities in the community</a:t>
            </a:r>
          </a:p>
        </p:txBody>
      </p:sp>
    </p:spTree>
    <p:extLst>
      <p:ext uri="{BB962C8B-B14F-4D97-AF65-F5344CB8AC3E}">
        <p14:creationId xmlns:p14="http://schemas.microsoft.com/office/powerpoint/2010/main" val="234595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Professional Advocacy</a:t>
            </a:r>
          </a:p>
          <a:p>
            <a:r>
              <a:rPr lang="en-US" dirty="0" smtClean="0"/>
              <a:t>An extension of service and leadership (McKibben et al., 2017)</a:t>
            </a:r>
          </a:p>
          <a:p>
            <a:r>
              <a:rPr lang="en-US" dirty="0" smtClean="0"/>
              <a:t>One aspect: advocacy for clients </a:t>
            </a:r>
          </a:p>
          <a:p>
            <a:r>
              <a:rPr lang="en-US" dirty="0" smtClean="0"/>
              <a:t>Another aspect: advocacy for ourselves as professionals</a:t>
            </a:r>
          </a:p>
          <a:p>
            <a:pPr lvl="1"/>
            <a:r>
              <a:rPr lang="en-US" dirty="0" smtClean="0"/>
              <a:t>Public does not always know what professional counselors do and how our training/philosophy is distinct</a:t>
            </a:r>
          </a:p>
          <a:p>
            <a:pPr lvl="1"/>
            <a:r>
              <a:rPr lang="en-US" dirty="0" smtClean="0"/>
              <a:t>Important to increase client access to counseling services</a:t>
            </a:r>
          </a:p>
          <a:p>
            <a:r>
              <a:rPr lang="en-US" dirty="0" smtClean="0"/>
              <a:t>Many counseling organizations are engaged in advocacy</a:t>
            </a:r>
          </a:p>
          <a:p>
            <a:r>
              <a:rPr lang="en-US" dirty="0" smtClean="0"/>
              <a:t>A variety of groups offer information and opportunities to get involved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7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At the conclusion of this chapter, readers should be able </a:t>
            </a:r>
            <a:r>
              <a:rPr lang="en-US" dirty="0" smtClean="0"/>
              <a:t>to</a:t>
            </a:r>
            <a:endParaRPr lang="en-US" dirty="0"/>
          </a:p>
          <a:p>
            <a:pPr lvl="0"/>
            <a:r>
              <a:rPr lang="en-US" dirty="0"/>
              <a:t>Understand various aspects of personal and professional development</a:t>
            </a:r>
          </a:p>
          <a:p>
            <a:pPr lvl="0"/>
            <a:r>
              <a:rPr lang="en-US" dirty="0"/>
              <a:t>Characterize the critical factors in counselor identity development</a:t>
            </a:r>
          </a:p>
          <a:p>
            <a:pPr lvl="0"/>
            <a:r>
              <a:rPr lang="en-US" dirty="0"/>
              <a:t>Evaluate their own developmental progress to date and important developmental markers that remain</a:t>
            </a:r>
          </a:p>
          <a:p>
            <a:pPr lvl="0"/>
            <a:r>
              <a:rPr lang="en-US" dirty="0"/>
              <a:t>Understand the integration of personal and professional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6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Professional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Personal Model of Counseling</a:t>
            </a:r>
          </a:p>
          <a:p>
            <a:r>
              <a:rPr lang="en-US" dirty="0" smtClean="0"/>
              <a:t>A central component to your growth as a counselor</a:t>
            </a:r>
          </a:p>
          <a:p>
            <a:r>
              <a:rPr lang="en-US" dirty="0" smtClean="0"/>
              <a:t>Evolves as you gain experience and fluency with what you are learning </a:t>
            </a:r>
          </a:p>
          <a:p>
            <a:r>
              <a:rPr lang="en-US" dirty="0" smtClean="0"/>
              <a:t>First step: examine strengths and abilities, personal experiences, growth areas (</a:t>
            </a:r>
            <a:r>
              <a:rPr lang="en-US" dirty="0" err="1" smtClean="0"/>
              <a:t>Skovholt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Ronnestad</a:t>
            </a:r>
            <a:r>
              <a:rPr lang="en-US" dirty="0" smtClean="0"/>
              <a:t>, 1992)</a:t>
            </a:r>
          </a:p>
          <a:p>
            <a:r>
              <a:rPr lang="en-US" dirty="0" smtClean="0"/>
              <a:t>Supported through the integration of feedback from clinical supervisors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21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Integration of Personal and Professional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integration of two aspects of identity is a hallmark of counselor development (Moss et al., 2014).</a:t>
            </a:r>
          </a:p>
          <a:p>
            <a:r>
              <a:rPr lang="en-US" dirty="0" smtClean="0"/>
              <a:t>Key aspects</a:t>
            </a:r>
          </a:p>
          <a:p>
            <a:pPr lvl="1"/>
            <a:r>
              <a:rPr lang="en-US" dirty="0" smtClean="0"/>
              <a:t>Congruence</a:t>
            </a:r>
          </a:p>
          <a:p>
            <a:pPr lvl="1"/>
            <a:r>
              <a:rPr lang="en-US" dirty="0" smtClean="0"/>
              <a:t>Self-awareness of how life experiences shape your work</a:t>
            </a:r>
          </a:p>
          <a:p>
            <a:pPr lvl="1"/>
            <a:r>
              <a:rPr lang="en-US" dirty="0" smtClean="0"/>
              <a:t>Healthy boundary between professional work and personal lives</a:t>
            </a:r>
          </a:p>
          <a:p>
            <a:pPr lvl="1"/>
            <a:r>
              <a:rPr lang="en-US" dirty="0" smtClean="0"/>
              <a:t>Thinking of yourself as a professional counselor</a:t>
            </a:r>
          </a:p>
        </p:txBody>
      </p:sp>
    </p:spTree>
    <p:extLst>
      <p:ext uri="{BB962C8B-B14F-4D97-AF65-F5344CB8AC3E}">
        <p14:creationId xmlns:p14="http://schemas.microsoft.com/office/powerpoint/2010/main" val="1202214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Chapter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Professional counselors</a:t>
            </a:r>
          </a:p>
          <a:p>
            <a:pPr lvl="1"/>
            <a:r>
              <a:rPr lang="en-US" dirty="0" smtClean="0"/>
              <a:t>Affirm the dignity and respect of all persons</a:t>
            </a:r>
          </a:p>
          <a:p>
            <a:pPr lvl="1"/>
            <a:r>
              <a:rPr lang="en-US" dirty="0" smtClean="0"/>
              <a:t>Work to optimize wellness and potential for all</a:t>
            </a:r>
          </a:p>
          <a:p>
            <a:pPr lvl="1"/>
            <a:r>
              <a:rPr lang="en-US" dirty="0" smtClean="0"/>
              <a:t>Are part of a </a:t>
            </a:r>
            <a:r>
              <a:rPr lang="en-US" smtClean="0"/>
              <a:t>noble profession</a:t>
            </a:r>
            <a:endParaRPr lang="en-US" dirty="0" smtClean="0"/>
          </a:p>
          <a:p>
            <a:r>
              <a:rPr lang="en-US" dirty="0" smtClean="0"/>
              <a:t>Development will not be linear.</a:t>
            </a:r>
          </a:p>
          <a:p>
            <a:r>
              <a:rPr lang="en-US" dirty="0" smtClean="0"/>
              <a:t>Help and support from other senior members of our profession is vital.</a:t>
            </a:r>
          </a:p>
          <a:p>
            <a:r>
              <a:rPr lang="en-US" dirty="0" smtClean="0"/>
              <a:t>Identity development never ends.</a:t>
            </a:r>
          </a:p>
        </p:txBody>
      </p:sp>
    </p:spTree>
    <p:extLst>
      <p:ext uri="{BB962C8B-B14F-4D97-AF65-F5344CB8AC3E}">
        <p14:creationId xmlns:p14="http://schemas.microsoft.com/office/powerpoint/2010/main" val="3402740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Identity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What does it mean for you to develop an identity as a professional counselor?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Identity formation occurs as we establish a self-image that evolves out of social interaction (Erikson, 1994).</a:t>
            </a:r>
          </a:p>
          <a:p>
            <a:r>
              <a:rPr lang="en-US" dirty="0" smtClean="0"/>
              <a:t>This process occurs through interactions with course content and with interactions with others.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3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Identity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integration of personal and professional identity serves as a hallmark of counselor identity development (Moss, Gibson, &amp; </a:t>
            </a:r>
            <a:r>
              <a:rPr lang="en-US" dirty="0" err="1" smtClean="0"/>
              <a:t>Dollarhide</a:t>
            </a:r>
            <a:r>
              <a:rPr lang="en-US" dirty="0" smtClean="0"/>
              <a:t>, 2014).</a:t>
            </a:r>
          </a:p>
          <a:p>
            <a:r>
              <a:rPr lang="en-US" dirty="0" smtClean="0"/>
              <a:t>Development as a professional counselor is a lifelong commitment to learning, skill development, and self-reflection.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687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What Does It Mean to Be a Professional Counselor?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Professional counselor</a:t>
            </a:r>
            <a:r>
              <a:rPr lang="en-US" dirty="0" smtClean="0"/>
              <a:t> – a licensed and credentialed counselor trained minimally at the master’s level with a degree in counseling</a:t>
            </a:r>
          </a:p>
          <a:p>
            <a:r>
              <a:rPr lang="en-US" dirty="0" smtClean="0"/>
              <a:t>Being intentional about how you identify yourself to the public and to consumers is an important act of professional advocacy.</a:t>
            </a:r>
          </a:p>
        </p:txBody>
      </p:sp>
    </p:spTree>
    <p:extLst>
      <p:ext uri="{BB962C8B-B14F-4D97-AF65-F5344CB8AC3E}">
        <p14:creationId xmlns:p14="http://schemas.microsoft.com/office/powerpoint/2010/main" val="420878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What Does It Mean to Be a Professional Counselor?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Professional counselors</a:t>
            </a:r>
          </a:p>
          <a:p>
            <a:pPr lvl="1"/>
            <a:r>
              <a:rPr lang="en-US" dirty="0" smtClean="0"/>
              <a:t>Hold a unique niche in the world of mental health service delivery</a:t>
            </a:r>
          </a:p>
          <a:p>
            <a:pPr lvl="1"/>
            <a:r>
              <a:rPr lang="en-US" dirty="0"/>
              <a:t>V</a:t>
            </a:r>
            <a:r>
              <a:rPr lang="en-US" dirty="0" smtClean="0"/>
              <a:t>iew clients first as people who have a developmental story that informs their current struggles and successes</a:t>
            </a:r>
          </a:p>
          <a:p>
            <a:pPr lvl="1"/>
            <a:r>
              <a:rPr lang="en-US" dirty="0" smtClean="0"/>
              <a:t>Operate from a focus on wellness, development, and prevention (</a:t>
            </a:r>
            <a:r>
              <a:rPr lang="en-US" dirty="0" err="1" smtClean="0"/>
              <a:t>Mellin</a:t>
            </a:r>
            <a:r>
              <a:rPr lang="en-US" dirty="0" smtClean="0"/>
              <a:t>, Hunt, &amp; Nichols, 2011)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72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What Does It Mean to Be a Professional Counselor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Clinical diagnosis</a:t>
            </a:r>
          </a:p>
          <a:p>
            <a:pPr lvl="1"/>
            <a:r>
              <a:rPr lang="en-US" dirty="0" smtClean="0"/>
              <a:t>Provision may be required in certain work settings.</a:t>
            </a:r>
          </a:p>
          <a:p>
            <a:pPr lvl="1"/>
            <a:r>
              <a:rPr lang="en-US" dirty="0" smtClean="0"/>
              <a:t>Familiarity with the </a:t>
            </a:r>
            <a:r>
              <a:rPr lang="en-US" i="1" dirty="0" smtClean="0"/>
              <a:t>DSM-5</a:t>
            </a:r>
            <a:r>
              <a:rPr lang="en-US" dirty="0" smtClean="0"/>
              <a:t> is important.</a:t>
            </a:r>
          </a:p>
          <a:p>
            <a:r>
              <a:rPr lang="en-US" dirty="0" smtClean="0"/>
              <a:t>Wellness paradigm</a:t>
            </a:r>
          </a:p>
          <a:p>
            <a:pPr lvl="1"/>
            <a:r>
              <a:rPr lang="en-US" dirty="0" smtClean="0"/>
              <a:t>Focus is not simply on symptom reduction.</a:t>
            </a:r>
          </a:p>
          <a:p>
            <a:pPr lvl="1"/>
            <a:r>
              <a:rPr lang="en-US" dirty="0" smtClean="0"/>
              <a:t>Focus is on optimal development and functioning for clients.</a:t>
            </a:r>
          </a:p>
          <a:p>
            <a:r>
              <a:rPr lang="en-US" dirty="0" smtClean="0"/>
              <a:t>Levels of prevention</a:t>
            </a:r>
          </a:p>
          <a:p>
            <a:pPr lvl="1"/>
            <a:r>
              <a:rPr lang="en-US" dirty="0" smtClean="0"/>
              <a:t>Where possible, primary and secondary is indicated.</a:t>
            </a:r>
          </a:p>
          <a:p>
            <a:pPr lvl="1"/>
            <a:r>
              <a:rPr lang="en-US" dirty="0" smtClean="0"/>
              <a:t>Even with tertiary, emerging the professional counselor sees with different eyes.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84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Being a Professional </a:t>
            </a:r>
            <a:r>
              <a:rPr lang="en-US" dirty="0"/>
              <a:t>C</a:t>
            </a:r>
            <a:r>
              <a:rPr lang="en-US" dirty="0" smtClean="0"/>
              <a:t>ounselor…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fully join with the client</a:t>
            </a:r>
          </a:p>
          <a:p>
            <a:pPr lvl="1"/>
            <a:r>
              <a:rPr lang="en-US" dirty="0" smtClean="0"/>
              <a:t>Necessary to hear and strive to fully understand the developmental narrative</a:t>
            </a:r>
          </a:p>
          <a:p>
            <a:r>
              <a:rPr lang="en-US" dirty="0" smtClean="0"/>
              <a:t>Implications of alternative lens</a:t>
            </a:r>
          </a:p>
          <a:p>
            <a:pPr lvl="1"/>
            <a:r>
              <a:rPr lang="en-US" dirty="0" smtClean="0"/>
              <a:t>Focus on symptoms vs.</a:t>
            </a:r>
            <a:r>
              <a:rPr lang="en-US" dirty="0"/>
              <a:t> </a:t>
            </a:r>
            <a:r>
              <a:rPr lang="en-US" dirty="0" smtClean="0"/>
              <a:t>focus on developmental narrative (e.g., unprocessed trauma)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8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Developing a Personal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aspects</a:t>
            </a:r>
          </a:p>
          <a:p>
            <a:pPr lvl="1"/>
            <a:r>
              <a:rPr lang="en-US" dirty="0" smtClean="0"/>
              <a:t>Self-awareness</a:t>
            </a:r>
          </a:p>
          <a:p>
            <a:pPr lvl="1"/>
            <a:r>
              <a:rPr lang="en-US" dirty="0" smtClean="0"/>
              <a:t>Realistic expectations</a:t>
            </a:r>
          </a:p>
          <a:p>
            <a:pPr lvl="1"/>
            <a:r>
              <a:rPr lang="en-US" dirty="0" smtClean="0"/>
              <a:t>Self-care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473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7C548845-C736-4D5A-8564-9BFCE4341F0C}"/>
</file>

<file path=customXml/itemProps2.xml><?xml version="1.0" encoding="utf-8"?>
<ds:datastoreItem xmlns:ds="http://schemas.openxmlformats.org/officeDocument/2006/customXml" ds:itemID="{DCABD37B-54F3-48A4-9489-E6AA9520C97D}"/>
</file>

<file path=customXml/itemProps3.xml><?xml version="1.0" encoding="utf-8"?>
<ds:datastoreItem xmlns:ds="http://schemas.openxmlformats.org/officeDocument/2006/customXml" ds:itemID="{190BCC42-D509-4E00-B1B8-7A286938C575}"/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1128</Words>
  <Application>Microsoft Office PowerPoint</Application>
  <PresentationFormat>On-screen Show (4:3)</PresentationFormat>
  <Paragraphs>144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 Personal and Professional Counselor Identity Development</vt:lpstr>
      <vt:lpstr>Learning Objectives</vt:lpstr>
      <vt:lpstr> Identity Development</vt:lpstr>
      <vt:lpstr> Identity Development</vt:lpstr>
      <vt:lpstr>What Does It Mean to Be a Professional Counselor?</vt:lpstr>
      <vt:lpstr>What Does It Mean to Be a Professional Counselor?</vt:lpstr>
      <vt:lpstr>What Does It Mean to Be a Professional Counselor</vt:lpstr>
      <vt:lpstr>Being a Professional Counselor…</vt:lpstr>
      <vt:lpstr>Developing a Personal Identity</vt:lpstr>
      <vt:lpstr>Self-Awareness</vt:lpstr>
      <vt:lpstr>Realistic Expectations</vt:lpstr>
      <vt:lpstr>Self-Care</vt:lpstr>
      <vt:lpstr>Self-Care</vt:lpstr>
      <vt:lpstr>Developing a Professional Identity</vt:lpstr>
      <vt:lpstr>Developing a Professional Identity</vt:lpstr>
      <vt:lpstr>Developing a Professional Identity</vt:lpstr>
      <vt:lpstr>Developing a Professional Identity</vt:lpstr>
      <vt:lpstr>Developing a Professional Identity</vt:lpstr>
      <vt:lpstr>Developing a Professional Identity</vt:lpstr>
      <vt:lpstr>Developing a Professional Identity</vt:lpstr>
      <vt:lpstr>Integration of Personal and Professional Identity</vt:lpstr>
      <vt:lpstr>Chapter Summary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13 Personal and Professional Counselor Identity Development</dc:title>
  <dc:creator>Lynn</dc:creator>
  <cp:lastModifiedBy>Nancy Driver</cp:lastModifiedBy>
  <cp:revision>23</cp:revision>
  <dcterms:created xsi:type="dcterms:W3CDTF">2017-09-02T10:12:24Z</dcterms:created>
  <dcterms:modified xsi:type="dcterms:W3CDTF">2018-01-03T18:35:58Z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52954100</vt:r8>
  </property>
</Properties>
</file>