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13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2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2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9.xml" ContentType="application/vnd.openxmlformats-officedocument.presentationml.slide+xml"/>
  <Override PartName="/ppt/slides/slide22.xml" ContentType="application/vnd.openxmlformats-officedocument.presentationml.slide+xml"/>
  <Override PartName="/ppt/slides/slide18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64" r:id="rId2"/>
    <p:sldId id="269" r:id="rId3"/>
    <p:sldId id="283" r:id="rId4"/>
    <p:sldId id="284" r:id="rId5"/>
    <p:sldId id="270" r:id="rId6"/>
    <p:sldId id="285" r:id="rId7"/>
    <p:sldId id="286" r:id="rId8"/>
    <p:sldId id="287" r:id="rId9"/>
    <p:sldId id="271" r:id="rId10"/>
    <p:sldId id="288" r:id="rId11"/>
    <p:sldId id="289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90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62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EFC096-D7FB-483C-A9FC-1AEEB1E22532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FDB0A9-0096-41BE-8E0D-7EC02E13BD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49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9991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5471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4778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3983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57159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0617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34860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23126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2504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4883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7257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9717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75417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93659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621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66646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0743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1752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0481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0428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610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863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824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96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5987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326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094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0436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430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630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7183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934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761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1400" y="457200"/>
            <a:ext cx="5181600" cy="2971800"/>
          </a:xfrm>
        </p:spPr>
        <p:txBody>
          <a:bodyPr>
            <a:noAutofit/>
          </a:bodyPr>
          <a:lstStyle/>
          <a:p>
            <a:r>
              <a:rPr lang="en-US" sz="3600" b="1" dirty="0"/>
              <a:t>Chapter </a:t>
            </a:r>
            <a:r>
              <a:rPr lang="en-US" sz="3600" b="1" dirty="0" smtClean="0"/>
              <a:t>16</a:t>
            </a:r>
            <a:r>
              <a:rPr lang="en-US" sz="3600" b="1" dirty="0"/>
              <a:t/>
            </a:r>
            <a:br>
              <a:rPr lang="en-US" sz="3600" b="1" dirty="0"/>
            </a:br>
            <a:r>
              <a:rPr lang="en-US" sz="3600" b="1" dirty="0"/>
              <a:t/>
            </a:r>
            <a:br>
              <a:rPr lang="en-US" sz="3600" b="1" dirty="0"/>
            </a:br>
            <a:r>
              <a:rPr lang="en-US" sz="3600" b="1" dirty="0"/>
              <a:t>Nowhere to </a:t>
            </a:r>
            <a:r>
              <a:rPr lang="en-US" sz="3600" b="1" dirty="0" smtClean="0"/>
              <a:t>Turn:</a:t>
            </a:r>
            <a:r>
              <a:rPr lang="en-US" sz="3600" b="1" dirty="0"/>
              <a:t/>
            </a:r>
            <a:br>
              <a:rPr lang="en-US" sz="3600" b="1" dirty="0"/>
            </a:br>
            <a:r>
              <a:rPr lang="en-US" sz="3600" b="1" dirty="0"/>
              <a:t>The Young Face of Homelessness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9000" y="3679274"/>
            <a:ext cx="5519358" cy="14478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Melissa A. Stormont</a:t>
            </a:r>
          </a:p>
          <a:p>
            <a:r>
              <a:rPr lang="en-US" dirty="0">
                <a:solidFill>
                  <a:schemeClr val="tx1"/>
                </a:solidFill>
              </a:rPr>
              <a:t>Rebecca B. McCathren</a:t>
            </a:r>
          </a:p>
        </p:txBody>
      </p:sp>
      <p:pic>
        <p:nvPicPr>
          <p:cNvPr id="9" name="Picture 8" descr="C:\Users\mhaley\AppData\Local\Microsoft\Windows\Temporary Internet Files\Content.Outlook\ZOU6SXFO\CapuzziYouthatRisk7ePowerpoint Crop 2 with type.jpg">
            <a:extLst>
              <a:ext uri="{FF2B5EF4-FFF2-40B4-BE49-F238E27FC236}">
                <a16:creationId xmlns="" xmlns:a16="http://schemas.microsoft.com/office/drawing/2014/main" id="{0F9AFE17-34ED-4DDB-A2A0-74BBCEDCB55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23" y="276354"/>
            <a:ext cx="3181350" cy="6400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53917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Youth Who Are Homeless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600200"/>
            <a:ext cx="6934200" cy="42672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Characteristics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57% are Caucasian, 17% African American, 15% Hispanic, and 11% from other ethnic groups.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Have extremely high rates of oppositional defiant </a:t>
            </a:r>
            <a:r>
              <a:rPr lang="en-US" sz="2400" dirty="0" smtClean="0">
                <a:solidFill>
                  <a:schemeClr val="tx1"/>
                </a:solidFill>
              </a:rPr>
              <a:t>disorder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Have higher rates of drug and alcohol </a:t>
            </a:r>
            <a:r>
              <a:rPr lang="en-US" sz="2400" dirty="0" smtClean="0">
                <a:solidFill>
                  <a:schemeClr val="tx1"/>
                </a:solidFill>
              </a:rPr>
              <a:t>abuse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Have higher rates of suicidal </a:t>
            </a:r>
            <a:r>
              <a:rPr lang="en-US" sz="2400" dirty="0" smtClean="0">
                <a:solidFill>
                  <a:schemeClr val="tx1"/>
                </a:solidFill>
              </a:rPr>
              <a:t>ideation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24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8058B6AD-45CF-401B-8BAB-7B41EF1FCB7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92730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Youth Who Are Homeless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600200"/>
            <a:ext cx="6934200" cy="42672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Characteristics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Are more likely to engage in high-risk sexual behavior such as unprotected sex or </a:t>
            </a:r>
            <a:r>
              <a:rPr lang="en-US" sz="2400" dirty="0" smtClean="0">
                <a:solidFill>
                  <a:schemeClr val="tx1"/>
                </a:solidFill>
              </a:rPr>
              <a:t>survival sex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Are more </a:t>
            </a:r>
            <a:r>
              <a:rPr lang="en-US" sz="2400" dirty="0">
                <a:solidFill>
                  <a:schemeClr val="tx1"/>
                </a:solidFill>
              </a:rPr>
              <a:t>likely to have </a:t>
            </a:r>
            <a:r>
              <a:rPr lang="en-US" sz="2400" dirty="0" smtClean="0">
                <a:solidFill>
                  <a:schemeClr val="tx1"/>
                </a:solidFill>
              </a:rPr>
              <a:t>a sexually transmitted disease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One third of homeless youth are </a:t>
            </a:r>
            <a:r>
              <a:rPr lang="en-US" sz="2400" dirty="0" smtClean="0">
                <a:solidFill>
                  <a:schemeClr val="tx1"/>
                </a:solidFill>
              </a:rPr>
              <a:t>lesbian, gay, bisexual, or transgender.</a:t>
            </a:r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24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9300C740-F0C2-4C61-9DF2-3EDBD3E6F9C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56810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Factors </a:t>
            </a:r>
            <a:r>
              <a:rPr lang="en-US" sz="3600" b="1" dirty="0" smtClean="0"/>
              <a:t>That </a:t>
            </a:r>
            <a:r>
              <a:rPr lang="en-US" sz="3600" b="1" dirty="0"/>
              <a:t>Contribute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600200"/>
            <a:ext cx="6934200" cy="4267200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Chronic negative experiences at </a:t>
            </a:r>
            <a:r>
              <a:rPr lang="en-US" sz="2400" dirty="0" smtClean="0">
                <a:solidFill>
                  <a:schemeClr val="tx1"/>
                </a:solidFill>
              </a:rPr>
              <a:t>home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Maltreatment, neglect, and sexual </a:t>
            </a:r>
            <a:r>
              <a:rPr lang="en-US" sz="2400" dirty="0" smtClean="0">
                <a:solidFill>
                  <a:schemeClr val="tx1"/>
                </a:solidFill>
              </a:rPr>
              <a:t>abuse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Parents who ask youth to leave the </a:t>
            </a:r>
            <a:r>
              <a:rPr lang="en-US" sz="2400" dirty="0" smtClean="0">
                <a:solidFill>
                  <a:schemeClr val="tx1"/>
                </a:solidFill>
              </a:rPr>
              <a:t>home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Parental alcohol </a:t>
            </a:r>
            <a:r>
              <a:rPr lang="en-US" sz="2400" dirty="0" smtClean="0">
                <a:solidFill>
                  <a:schemeClr val="tx1"/>
                </a:solidFill>
              </a:rPr>
              <a:t>abuse</a:t>
            </a:r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Youth who are in foster </a:t>
            </a:r>
            <a:r>
              <a:rPr lang="en-US" sz="2400" dirty="0" smtClean="0">
                <a:solidFill>
                  <a:schemeClr val="tx1"/>
                </a:solidFill>
              </a:rPr>
              <a:t>care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Serious psychiatric </a:t>
            </a:r>
            <a:r>
              <a:rPr lang="en-US" sz="2400" dirty="0" smtClean="0">
                <a:solidFill>
                  <a:schemeClr val="tx1"/>
                </a:solidFill>
              </a:rPr>
              <a:t>problems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5368AA50-F290-4F6F-9B6F-E1A48DB55AC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5295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Approaches to Prevention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600200"/>
            <a:ext cx="6934200" cy="42672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Individual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Provide </a:t>
            </a:r>
            <a:r>
              <a:rPr lang="en-US" sz="2400" dirty="0">
                <a:solidFill>
                  <a:schemeClr val="tx1"/>
                </a:solidFill>
              </a:rPr>
              <a:t>permanent affordable housing</a:t>
            </a: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Decent wages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Health insurance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Treatment for health problems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Education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Connect </a:t>
            </a:r>
            <a:r>
              <a:rPr lang="en-US" sz="2400" dirty="0">
                <a:solidFill>
                  <a:schemeClr val="tx1"/>
                </a:solidFill>
              </a:rPr>
              <a:t>youth to community resources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E1E76487-55A4-4E28-8C06-15A98718448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97895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Approaches to Prevention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600200"/>
            <a:ext cx="6934200" cy="42672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Family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Prevent eviction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Keep </a:t>
            </a:r>
            <a:r>
              <a:rPr lang="en-US" sz="2400" dirty="0">
                <a:solidFill>
                  <a:schemeClr val="tx1"/>
                </a:solidFill>
              </a:rPr>
              <a:t>families in shared housing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Strengthen family connections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Create alternative families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59118035-BD42-4055-A8AB-CF13C201651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93194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334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Approaches to Prevention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600200"/>
            <a:ext cx="6934200" cy="42672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School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Many homeless youth are not in school. 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Provide </a:t>
            </a:r>
            <a:r>
              <a:rPr lang="en-US" sz="2400" dirty="0" smtClean="0">
                <a:solidFill>
                  <a:schemeClr val="tx1"/>
                </a:solidFill>
              </a:rPr>
              <a:t>high-quality </a:t>
            </a:r>
            <a:r>
              <a:rPr lang="en-US" sz="2400" dirty="0">
                <a:solidFill>
                  <a:schemeClr val="tx1"/>
                </a:solidFill>
              </a:rPr>
              <a:t>child care that prepares young children for school.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Provide supervised </a:t>
            </a:r>
            <a:r>
              <a:rPr lang="en-US" sz="2400" dirty="0" smtClean="0">
                <a:solidFill>
                  <a:schemeClr val="tx1"/>
                </a:solidFill>
              </a:rPr>
              <a:t>afterschool </a:t>
            </a:r>
            <a:r>
              <a:rPr lang="en-US" sz="2400" dirty="0">
                <a:solidFill>
                  <a:schemeClr val="tx1"/>
                </a:solidFill>
              </a:rPr>
              <a:t>programs. 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8AF4ABDB-579D-4FE3-8D08-56E48A0F0D1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17398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Approaches to Prevention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600200"/>
            <a:ext cx="6934200" cy="42672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Community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Homelessness Prevention and Rapid Re-Housing Program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Rental insurance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Credit counseling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Utility payments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Funds to pay for relocation and new housing 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2DE0420A-6328-45F2-B217-1B663A7878A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11192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Intervention Strategies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600200"/>
            <a:ext cx="6934200" cy="42672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Individual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Connect youth to services (which can be challenging)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Strengths-based outreach, advocacy, and case management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Provide a drop-in center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6634DF66-B6B8-4182-AB61-A3C1D770A6D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34819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Intervention Strategies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600200"/>
            <a:ext cx="6934200" cy="42672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Family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Provide housing and supportive housing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Strengthen the </a:t>
            </a:r>
            <a:r>
              <a:rPr lang="en-US" sz="2400" dirty="0" smtClean="0">
                <a:solidFill>
                  <a:schemeClr val="tx1"/>
                </a:solidFill>
              </a:rPr>
              <a:t>parent–child </a:t>
            </a:r>
            <a:r>
              <a:rPr lang="en-US" sz="2400" dirty="0">
                <a:solidFill>
                  <a:schemeClr val="tx1"/>
                </a:solidFill>
              </a:rPr>
              <a:t>relationship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Increase parenting skills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Multiple family group model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Filial therapy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Play therapy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A81F0A90-9E92-4201-90BD-BC3537378CD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82062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Intervention Strategies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600200"/>
            <a:ext cx="6934200" cy="42672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School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School counselors are the best resource.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Education for Homeless Children and </a:t>
            </a:r>
            <a:r>
              <a:rPr lang="en-US" sz="2400" dirty="0" smtClean="0">
                <a:solidFill>
                  <a:schemeClr val="tx1"/>
                </a:solidFill>
              </a:rPr>
              <a:t>Youths </a:t>
            </a:r>
            <a:r>
              <a:rPr lang="en-US" sz="2400" dirty="0">
                <a:solidFill>
                  <a:schemeClr val="tx1"/>
                </a:solidFill>
              </a:rPr>
              <a:t>Program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In-service training for teachers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Supportive, nurturing classroom environments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Instruction modifications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Keeping work assessment folders for children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Transition support plans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26F9E77F-0615-4CC6-918D-C11A4E60021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2115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Problem Definition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600200"/>
            <a:ext cx="6934200" cy="42672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 face of a homeless person is often the face of a child or </a:t>
            </a:r>
            <a:r>
              <a:rPr lang="en-US" sz="2400" dirty="0" smtClean="0">
                <a:solidFill>
                  <a:schemeClr val="tx1"/>
                </a:solidFill>
              </a:rPr>
              <a:t>teenager </a:t>
            </a:r>
            <a:r>
              <a:rPr lang="en-US" sz="2400" dirty="0">
                <a:solidFill>
                  <a:schemeClr val="tx1"/>
                </a:solidFill>
              </a:rPr>
              <a:t>on the streets with no place to call home.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Families with small children now represent approximately 35</a:t>
            </a:r>
            <a:r>
              <a:rPr lang="en-US" sz="2400" dirty="0" smtClean="0">
                <a:solidFill>
                  <a:schemeClr val="tx1"/>
                </a:solidFill>
              </a:rPr>
              <a:t>%, </a:t>
            </a:r>
            <a:r>
              <a:rPr lang="en-US" sz="2400" dirty="0">
                <a:solidFill>
                  <a:schemeClr val="tx1"/>
                </a:solidFill>
              </a:rPr>
              <a:t>or more than </a:t>
            </a:r>
            <a:r>
              <a:rPr lang="en-US" sz="2400" dirty="0" smtClean="0">
                <a:solidFill>
                  <a:schemeClr val="tx1"/>
                </a:solidFill>
              </a:rPr>
              <a:t>one third, </a:t>
            </a:r>
            <a:r>
              <a:rPr lang="en-US" sz="2400" dirty="0">
                <a:solidFill>
                  <a:schemeClr val="tx1"/>
                </a:solidFill>
              </a:rPr>
              <a:t>of the homeless population. 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 National Center on Family Homelessness (2011) </a:t>
            </a:r>
            <a:r>
              <a:rPr lang="en-US" sz="2400" dirty="0" smtClean="0">
                <a:solidFill>
                  <a:schemeClr val="tx1"/>
                </a:solidFill>
              </a:rPr>
              <a:t>reports </a:t>
            </a:r>
            <a:r>
              <a:rPr lang="en-US" sz="2400" dirty="0">
                <a:solidFill>
                  <a:schemeClr val="tx1"/>
                </a:solidFill>
              </a:rPr>
              <a:t>that up to 2.5 million children are homeless in the United States each year.  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5351B48B-2CB2-47CF-819E-952DE28CF9E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46527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Intervention Strategies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600200"/>
            <a:ext cx="6934200" cy="42672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Community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Afterschool </a:t>
            </a:r>
            <a:r>
              <a:rPr lang="en-US" sz="2400" dirty="0">
                <a:solidFill>
                  <a:schemeClr val="tx1"/>
                </a:solidFill>
              </a:rPr>
              <a:t>programs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Day camps </a:t>
            </a:r>
            <a:r>
              <a:rPr lang="en-US" sz="2400" dirty="0">
                <a:solidFill>
                  <a:schemeClr val="tx1"/>
                </a:solidFill>
              </a:rPr>
              <a:t>in the summer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Accessible mental and physical health services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Set up networks with local shelters, churches, and emergency housing facilities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Community mentors for children</a:t>
            </a:r>
          </a:p>
          <a:p>
            <a:pPr algn="l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2395CF83-B0D8-4EA3-A96F-BD53912D4AE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53511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Impact of Social Media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600200"/>
            <a:ext cx="6934200" cy="4267200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Homeless youth also use social media.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1257300" lvl="2" indent="-342900" algn="l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Entertainment</a:t>
            </a:r>
          </a:p>
          <a:p>
            <a:pPr marL="1257300" lvl="2" indent="-342900" algn="l">
              <a:buFont typeface="Wingdings" panose="05000000000000000000" pitchFamily="2" charset="2"/>
              <a:buChar char="ü"/>
            </a:pPr>
            <a:r>
              <a:rPr lang="en-US" dirty="0" smtClean="0">
                <a:solidFill>
                  <a:schemeClr val="tx1"/>
                </a:solidFill>
              </a:rPr>
              <a:t>Email </a:t>
            </a:r>
            <a:r>
              <a:rPr lang="en-US" dirty="0">
                <a:solidFill>
                  <a:schemeClr val="tx1"/>
                </a:solidFill>
              </a:rPr>
              <a:t>to contact family and potential employers</a:t>
            </a:r>
          </a:p>
          <a:p>
            <a:pPr marL="1257300" lvl="2" indent="-342900" algn="l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Social connection with peers</a:t>
            </a:r>
          </a:p>
          <a:p>
            <a:pPr marL="1257300" lvl="2" indent="-342900" algn="l">
              <a:buFont typeface="Wingdings" panose="05000000000000000000" pitchFamily="2" charset="2"/>
              <a:buChar char="ü"/>
            </a:pPr>
            <a:endParaRPr lang="en-US" dirty="0">
              <a:solidFill>
                <a:schemeClr val="tx1"/>
              </a:solidFill>
            </a:endParaRPr>
          </a:p>
          <a:p>
            <a:pPr marL="1257300" lvl="2" indent="-342900" algn="l">
              <a:buFont typeface="Wingdings" panose="05000000000000000000" pitchFamily="2" charset="2"/>
              <a:buChar char="ü"/>
            </a:pPr>
            <a:endParaRPr lang="en-US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3F368F7B-9874-4E80-B765-3A558923A12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546558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Cultural Diversity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600200"/>
            <a:ext cx="6934200" cy="4267200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Cultural differences related to marital status and gender, </a:t>
            </a:r>
            <a:r>
              <a:rPr lang="en-US" sz="2400" dirty="0" smtClean="0">
                <a:solidFill>
                  <a:schemeClr val="tx1"/>
                </a:solidFill>
              </a:rPr>
              <a:t>ethnicity, </a:t>
            </a:r>
            <a:r>
              <a:rPr lang="en-US" sz="2400" dirty="0">
                <a:solidFill>
                  <a:schemeClr val="tx1"/>
                </a:solidFill>
              </a:rPr>
              <a:t>and geographical location need to be considered when working with homeless children.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Researchers have documented the percentage of homeless persons from culturally diverse backgrounds to be as high as 85% in certain areas.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DD31A75C-FA26-4A94-B9A3-432125551EE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95941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Cultural Diversity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600200"/>
            <a:ext cx="6934200" cy="4267200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Preventive outreach approaches should target community and state-run services that serve minority groups, particularly African Americans.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Caucasians, Native Americans, and migrant workers form the largest groups </a:t>
            </a:r>
            <a:r>
              <a:rPr lang="en-US" sz="2400" dirty="0" smtClean="0">
                <a:solidFill>
                  <a:schemeClr val="tx1"/>
                </a:solidFill>
              </a:rPr>
              <a:t>of </a:t>
            </a:r>
            <a:r>
              <a:rPr lang="en-US" sz="2400" dirty="0">
                <a:solidFill>
                  <a:schemeClr val="tx1"/>
                </a:solidFill>
              </a:rPr>
              <a:t>rural homeless.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DE47FB4D-3C7B-44F8-B528-C0F2B35E0F3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6136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Problem Definition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600200"/>
            <a:ext cx="6934200" cy="42672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Children who are homeless are at great risk for academic, social, emotional, and behavioral problems in school.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Many homeless youth do not attend school at all and are very likely to be the victims of abuse and to engage in destructive behaviors.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0AA25CEA-3D63-4406-9B64-B442963D765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8241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Problem Definition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600200"/>
            <a:ext cx="6934200" cy="42672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Being homeless </a:t>
            </a:r>
            <a:r>
              <a:rPr lang="en-US" sz="2400" dirty="0">
                <a:solidFill>
                  <a:schemeClr val="tx1"/>
                </a:solidFill>
              </a:rPr>
              <a:t>means having a primary residence that is a public or private </a:t>
            </a:r>
            <a:r>
              <a:rPr lang="en-US" sz="2400" dirty="0" smtClean="0">
                <a:solidFill>
                  <a:schemeClr val="tx1"/>
                </a:solidFill>
              </a:rPr>
              <a:t>shelter; </a:t>
            </a:r>
            <a:r>
              <a:rPr lang="en-US" sz="2400" dirty="0">
                <a:solidFill>
                  <a:schemeClr val="tx1"/>
                </a:solidFill>
              </a:rPr>
              <a:t>emergency </a:t>
            </a:r>
            <a:r>
              <a:rPr lang="en-US" sz="2400" dirty="0" smtClean="0">
                <a:solidFill>
                  <a:schemeClr val="tx1"/>
                </a:solidFill>
              </a:rPr>
              <a:t>housing; a hotel </a:t>
            </a:r>
            <a:r>
              <a:rPr lang="en-US" sz="2400" dirty="0">
                <a:solidFill>
                  <a:schemeClr val="tx1"/>
                </a:solidFill>
              </a:rPr>
              <a:t>or </a:t>
            </a:r>
            <a:r>
              <a:rPr lang="en-US" sz="2400" dirty="0" smtClean="0">
                <a:solidFill>
                  <a:schemeClr val="tx1"/>
                </a:solidFill>
              </a:rPr>
              <a:t>motel; </a:t>
            </a:r>
            <a:r>
              <a:rPr lang="en-US" sz="2400" dirty="0">
                <a:solidFill>
                  <a:schemeClr val="tx1"/>
                </a:solidFill>
              </a:rPr>
              <a:t>or any other public space, including </a:t>
            </a:r>
            <a:r>
              <a:rPr lang="en-US" sz="2400" dirty="0" smtClean="0">
                <a:solidFill>
                  <a:schemeClr val="tx1"/>
                </a:solidFill>
              </a:rPr>
              <a:t>a public park, car, </a:t>
            </a:r>
            <a:r>
              <a:rPr lang="en-US" sz="2400" dirty="0">
                <a:solidFill>
                  <a:schemeClr val="tx1"/>
                </a:solidFill>
              </a:rPr>
              <a:t>abandoned </a:t>
            </a:r>
            <a:r>
              <a:rPr lang="en-US" sz="2400" dirty="0" smtClean="0">
                <a:solidFill>
                  <a:schemeClr val="tx1"/>
                </a:solidFill>
              </a:rPr>
              <a:t>building, </a:t>
            </a:r>
            <a:r>
              <a:rPr lang="en-US" sz="2400" dirty="0">
                <a:solidFill>
                  <a:schemeClr val="tx1"/>
                </a:solidFill>
              </a:rPr>
              <a:t>or </a:t>
            </a:r>
            <a:r>
              <a:rPr lang="en-US" sz="2400" dirty="0" smtClean="0">
                <a:solidFill>
                  <a:schemeClr val="tx1"/>
                </a:solidFill>
              </a:rPr>
              <a:t>aqueduct.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Homelessness individuals also </a:t>
            </a:r>
            <a:r>
              <a:rPr lang="en-US" sz="2400" dirty="0" smtClean="0">
                <a:solidFill>
                  <a:schemeClr val="tx1"/>
                </a:solidFill>
              </a:rPr>
              <a:t>include </a:t>
            </a:r>
            <a:r>
              <a:rPr lang="en-US" sz="2400" dirty="0">
                <a:solidFill>
                  <a:schemeClr val="tx1"/>
                </a:solidFill>
              </a:rPr>
              <a:t>those </a:t>
            </a:r>
            <a:r>
              <a:rPr lang="en-US" sz="2400" dirty="0" smtClean="0">
                <a:solidFill>
                  <a:schemeClr val="tx1"/>
                </a:solidFill>
              </a:rPr>
              <a:t>who </a:t>
            </a:r>
            <a:r>
              <a:rPr lang="en-US" sz="2400" dirty="0">
                <a:solidFill>
                  <a:schemeClr val="tx1"/>
                </a:solidFill>
              </a:rPr>
              <a:t>have to double up in housing with friends and family members or live in overcrowded housing conditions.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E6D2B9BA-46F5-4A38-A49D-3FA5CFE09CE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4728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Children and Families </a:t>
            </a:r>
            <a:br>
              <a:rPr lang="en-US" sz="3600" b="1" dirty="0"/>
            </a:br>
            <a:r>
              <a:rPr lang="en-US" sz="3600" b="1" dirty="0"/>
              <a:t>                     Who Are Homeless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600200"/>
            <a:ext cx="6934200" cy="42672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algn="l"/>
            <a:r>
              <a:rPr lang="en-US" sz="2800" b="1" dirty="0">
                <a:solidFill>
                  <a:schemeClr val="tx1"/>
                </a:solidFill>
              </a:rPr>
              <a:t>Characteristics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 majority of homeless families include a single mother and two young children.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 average age of the children is 6 years old, and 42% of children who are homeless are </a:t>
            </a:r>
            <a:r>
              <a:rPr lang="en-US" sz="2400" dirty="0" smtClean="0">
                <a:solidFill>
                  <a:schemeClr val="tx1"/>
                </a:solidFill>
              </a:rPr>
              <a:t>younger than age </a:t>
            </a:r>
            <a:r>
              <a:rPr lang="en-US" sz="2400" dirty="0">
                <a:solidFill>
                  <a:schemeClr val="tx1"/>
                </a:solidFill>
              </a:rPr>
              <a:t>6.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E6B9944D-61FE-4179-9C50-EFA09E63D66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6102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Children and Families </a:t>
            </a:r>
            <a:br>
              <a:rPr lang="en-US" sz="3600" b="1" dirty="0"/>
            </a:br>
            <a:r>
              <a:rPr lang="en-US" sz="3600" b="1" dirty="0"/>
              <a:t>                     Who Are Homeless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600200"/>
            <a:ext cx="6934200" cy="42672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algn="l"/>
            <a:r>
              <a:rPr lang="en-US" sz="2800" b="1" dirty="0">
                <a:solidFill>
                  <a:schemeClr val="tx1"/>
                </a:solidFill>
              </a:rPr>
              <a:t>Characteristics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Children who are homeless are from all geographical areas and ethnic backgrounds. </a:t>
            </a:r>
            <a:r>
              <a:rPr lang="en-US" sz="2400" dirty="0" smtClean="0">
                <a:solidFill>
                  <a:schemeClr val="tx1"/>
                </a:solidFill>
              </a:rPr>
              <a:t>However, </a:t>
            </a:r>
            <a:r>
              <a:rPr lang="en-US" sz="2400" dirty="0">
                <a:solidFill>
                  <a:schemeClr val="tx1"/>
                </a:solidFill>
              </a:rPr>
              <a:t>a disproportionate number are African American and Latino.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Although many assume that homelessness is an urban problem, the rate of homelessness may be more than twice as high in small towns or rural areas.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125ABCA4-472D-4703-92E6-04EC70338C7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7565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Children and Families </a:t>
            </a:r>
            <a:br>
              <a:rPr lang="en-US" sz="3600" b="1" dirty="0"/>
            </a:br>
            <a:r>
              <a:rPr lang="en-US" sz="3600" b="1" dirty="0"/>
              <a:t>                     Who Are Homeless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600200"/>
            <a:ext cx="6934200" cy="42672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algn="l"/>
            <a:r>
              <a:rPr lang="en-US" sz="2800" b="1" dirty="0">
                <a:solidFill>
                  <a:schemeClr val="tx1"/>
                </a:solidFill>
              </a:rPr>
              <a:t>Characteristics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algn="l"/>
            <a:r>
              <a:rPr lang="en-US" sz="2400" dirty="0">
                <a:solidFill>
                  <a:schemeClr val="tx1"/>
                </a:solidFill>
              </a:rPr>
              <a:t>Children who are homeless are at risk </a:t>
            </a:r>
            <a:r>
              <a:rPr lang="en-US" sz="2400" dirty="0" smtClean="0">
                <a:solidFill>
                  <a:schemeClr val="tx1"/>
                </a:solidFill>
              </a:rPr>
              <a:t>for</a:t>
            </a:r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Poor health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Social, emotional, and behavioral problems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Poor mental health treatment services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Sexual abuse and assault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Physical abuse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Being placed in foster care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7763369E-2A92-43CE-8BA2-5D38D6C3511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734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Factors That Contribute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600200"/>
            <a:ext cx="6934200" cy="42672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Poverty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Low wages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 decline in public assistance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Lack of affordable housing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Inadequate physical and mental health care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FC585C81-3EF9-4AD9-A5C5-E69DD31840C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1838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Youth Who Are Homeless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600200"/>
            <a:ext cx="6934200" cy="42672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Characteristics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Overall, youth who are homeless fit into two broad categories: those who live in shelters or other makeshift arrangements and those who have spent time on the streets.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24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="" xmlns:a16="http://schemas.microsoft.com/office/drawing/2014/main" id="{4A930B11-0873-4C49-BB67-6521AFBEE1D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27652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FB4194095D094182A9D45C8F6FD335" ma:contentTypeVersion="18" ma:contentTypeDescription="Create a new document." ma:contentTypeScope="" ma:versionID="ed1917c4b55fbbe55c72e7802ce53f2b">
  <xsd:schema xmlns:xsd="http://www.w3.org/2001/XMLSchema" xmlns:xs="http://www.w3.org/2001/XMLSchema" xmlns:p="http://schemas.microsoft.com/office/2006/metadata/properties" xmlns:ns2="7e8250a3-01b4-4312-bac4-8787c1c5721d" xmlns:ns3="3a003366-41c5-432c-a99d-441708970bc7" targetNamespace="http://schemas.microsoft.com/office/2006/metadata/properties" ma:root="true" ma:fieldsID="e8f53b71bddc3a0e4ee064705ac727b7" ns2:_="" ns3:_="">
    <xsd:import namespace="7e8250a3-01b4-4312-bac4-8787c1c5721d"/>
    <xsd:import namespace="3a003366-41c5-432c-a99d-441708970b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LengthInSeconds" minOccurs="0"/>
                <xsd:element ref="ns2:Owner" minOccurs="0"/>
                <xsd:element ref="ns2:SOP" minOccurs="0"/>
                <xsd:element ref="ns2:SOP_x003a_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8250a3-01b4-4312-bac4-8787c1c572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_Flow_SignoffStatus" ma:index="20" nillable="true" ma:displayName="Sign-off status" ma:internalName="Sign_x002d_off_x0020_status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Owner" ma:index="22" nillable="true" ma:displayName="Owner" ma:list="UserInfo" ma:SharePointGroup="0" ma:internalName="Owner" ma:showField="Created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OP" ma:index="23" nillable="true" ma:displayName="SOP" ma:list="{7e8250a3-01b4-4312-bac4-8787c1c5721d}" ma:internalName="SOP" ma:showField="Title">
      <xsd:simpleType>
        <xsd:restriction base="dms:Lookup"/>
      </xsd:simpleType>
    </xsd:element>
    <xsd:element name="SOP_x003a_Tags" ma:index="24" nillable="true" ma:displayName="SOP:Tags" ma:list="{7e8250a3-01b4-4312-bac4-8787c1c5721d}" ma:internalName="SOP_x003a_Tags" ma:readOnly="true" ma:showField="MediaServiceAutoTags" ma:web="3a003366-41c5-432c-a99d-441708970bc7">
      <xsd:simpleType>
        <xsd:restriction base="dms:Lookup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003366-41c5-432c-a99d-441708970bc7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7e8250a3-01b4-4312-bac4-8787c1c5721d" xsi:nil="true"/>
    <SOP xmlns="7e8250a3-01b4-4312-bac4-8787c1c5721d" xsi:nil="true"/>
    <Owner xmlns="7e8250a3-01b4-4312-bac4-8787c1c5721d">
      <UserInfo>
        <DisplayName/>
        <AccountId xsi:nil="true"/>
        <AccountType/>
      </UserInfo>
    </Owner>
  </documentManagement>
</p:properties>
</file>

<file path=customXml/itemProps1.xml><?xml version="1.0" encoding="utf-8"?>
<ds:datastoreItem xmlns:ds="http://schemas.openxmlformats.org/officeDocument/2006/customXml" ds:itemID="{570BE2D9-780E-498F-A4F8-E4CB8AC066F6}"/>
</file>

<file path=customXml/itemProps2.xml><?xml version="1.0" encoding="utf-8"?>
<ds:datastoreItem xmlns:ds="http://schemas.openxmlformats.org/officeDocument/2006/customXml" ds:itemID="{75ED5A6E-44F7-4B66-A2EC-B94B897C9CBC}"/>
</file>

<file path=customXml/itemProps3.xml><?xml version="1.0" encoding="utf-8"?>
<ds:datastoreItem xmlns:ds="http://schemas.openxmlformats.org/officeDocument/2006/customXml" ds:itemID="{96375D64-64EC-4AA0-BB34-D589A842E3C2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10041</TotalTime>
  <Words>882</Words>
  <Application>Microsoft Office PowerPoint</Application>
  <PresentationFormat>On-screen Show (4:3)</PresentationFormat>
  <Paragraphs>191</Paragraphs>
  <Slides>23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Wingdings</vt:lpstr>
      <vt:lpstr>Office Theme</vt:lpstr>
      <vt:lpstr>Chapter 16  Nowhere to Turn: The Young Face of Homelessness</vt:lpstr>
      <vt:lpstr>                  Problem Definition</vt:lpstr>
      <vt:lpstr>                  Problem Definition</vt:lpstr>
      <vt:lpstr>                  Problem Definition</vt:lpstr>
      <vt:lpstr>                  Children and Families                       Who Are Homeless</vt:lpstr>
      <vt:lpstr>                  Children and Families                       Who Are Homeless</vt:lpstr>
      <vt:lpstr>                  Children and Families                       Who Are Homeless</vt:lpstr>
      <vt:lpstr>                  Factors That Contribute</vt:lpstr>
      <vt:lpstr>                  Youth Who Are Homeless</vt:lpstr>
      <vt:lpstr>                  Youth Who Are Homeless</vt:lpstr>
      <vt:lpstr>                  Youth Who Are Homeless</vt:lpstr>
      <vt:lpstr>                  Factors That Contribute</vt:lpstr>
      <vt:lpstr>                  Approaches to Prevention</vt:lpstr>
      <vt:lpstr>                  Approaches to Prevention</vt:lpstr>
      <vt:lpstr>                  Approaches to Prevention</vt:lpstr>
      <vt:lpstr>                  Approaches to Prevention</vt:lpstr>
      <vt:lpstr>                  Intervention Strategies</vt:lpstr>
      <vt:lpstr>                  Intervention Strategies</vt:lpstr>
      <vt:lpstr>                  Intervention Strategies</vt:lpstr>
      <vt:lpstr>                  Intervention Strategies</vt:lpstr>
      <vt:lpstr>                  Impact of Social Media</vt:lpstr>
      <vt:lpstr>                  Cultural Diversity</vt:lpstr>
      <vt:lpstr>                  Cultural Diversity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One: Defining Youth At Risk</dc:title>
  <dc:creator>Windows User</dc:creator>
  <cp:lastModifiedBy>Beth Ciha</cp:lastModifiedBy>
  <cp:revision>113</cp:revision>
  <dcterms:created xsi:type="dcterms:W3CDTF">2013-04-17T18:39:11Z</dcterms:created>
  <dcterms:modified xsi:type="dcterms:W3CDTF">2018-10-15T18:28:55Z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0x010100CFFB4194095D094182A9D45C8F6FD335</vt:lpwstr>
  </property>
  <property fmtid="{D5CDD505-2E9C-101B-9397-08002B2CF9AE}" pid="3" name="Order">
    <vt:r8>25647300</vt:r8>
  </property>
</Properties>
</file>