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6.xml" ContentType="application/vnd.openxmlformats-officedocument.presentationml.notesSlide+xml"/>
  <Override PartName="/ppt/notesSlides/notesSlide19.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64" r:id="rId2"/>
    <p:sldId id="270" r:id="rId3"/>
    <p:sldId id="271" r:id="rId4"/>
    <p:sldId id="282" r:id="rId5"/>
    <p:sldId id="283" r:id="rId6"/>
    <p:sldId id="284" r:id="rId7"/>
    <p:sldId id="287" r:id="rId8"/>
    <p:sldId id="289" r:id="rId9"/>
    <p:sldId id="272" r:id="rId10"/>
    <p:sldId id="273" r:id="rId11"/>
    <p:sldId id="290" r:id="rId12"/>
    <p:sldId id="291" r:id="rId13"/>
    <p:sldId id="292" r:id="rId14"/>
    <p:sldId id="293" r:id="rId15"/>
    <p:sldId id="294" r:id="rId16"/>
    <p:sldId id="274" r:id="rId17"/>
    <p:sldId id="275" r:id="rId18"/>
    <p:sldId id="295" r:id="rId19"/>
    <p:sldId id="276" r:id="rId20"/>
    <p:sldId id="277" r:id="rId21"/>
    <p:sldId id="278" r:id="rId22"/>
    <p:sldId id="280" r:id="rId23"/>
    <p:sldId id="28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h Ciha" initials="BC" lastIdx="2" clrIdx="0">
    <p:extLst>
      <p:ext uri="{19B8F6BF-5375-455C-9EA6-DF929625EA0E}">
        <p15:presenceInfo xmlns:p15="http://schemas.microsoft.com/office/powerpoint/2012/main" userId="Beth Ci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62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EFC096-D7FB-483C-A9FC-1AEEB1E22532}" type="datetimeFigureOut">
              <a:rPr lang="en-US" smtClean="0"/>
              <a:t>10/15/2018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FDB0A9-0096-41BE-8E0D-7EC02E13BD02}" type="slidenum">
              <a:rPr lang="en-US" smtClean="0"/>
              <a:t>‹#›</a:t>
            </a:fld>
            <a:endParaRPr lang="en-US" dirty="0"/>
          </a:p>
        </p:txBody>
      </p:sp>
    </p:spTree>
    <p:extLst>
      <p:ext uri="{BB962C8B-B14F-4D97-AF65-F5344CB8AC3E}">
        <p14:creationId xmlns:p14="http://schemas.microsoft.com/office/powerpoint/2010/main" val="273649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11</a:t>
            </a:fld>
            <a:endParaRPr lang="en-US" dirty="0"/>
          </a:p>
        </p:txBody>
      </p:sp>
    </p:spTree>
    <p:extLst>
      <p:ext uri="{BB962C8B-B14F-4D97-AF65-F5344CB8AC3E}">
        <p14:creationId xmlns:p14="http://schemas.microsoft.com/office/powerpoint/2010/main" val="74455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12</a:t>
            </a:fld>
            <a:endParaRPr lang="en-US" dirty="0"/>
          </a:p>
        </p:txBody>
      </p:sp>
    </p:spTree>
    <p:extLst>
      <p:ext uri="{BB962C8B-B14F-4D97-AF65-F5344CB8AC3E}">
        <p14:creationId xmlns:p14="http://schemas.microsoft.com/office/powerpoint/2010/main" val="397408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13</a:t>
            </a:fld>
            <a:endParaRPr lang="en-US" dirty="0"/>
          </a:p>
        </p:txBody>
      </p:sp>
    </p:spTree>
    <p:extLst>
      <p:ext uri="{BB962C8B-B14F-4D97-AF65-F5344CB8AC3E}">
        <p14:creationId xmlns:p14="http://schemas.microsoft.com/office/powerpoint/2010/main" val="14682056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14</a:t>
            </a:fld>
            <a:endParaRPr lang="en-US" dirty="0"/>
          </a:p>
        </p:txBody>
      </p:sp>
    </p:spTree>
    <p:extLst>
      <p:ext uri="{BB962C8B-B14F-4D97-AF65-F5344CB8AC3E}">
        <p14:creationId xmlns:p14="http://schemas.microsoft.com/office/powerpoint/2010/main" val="4256747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15</a:t>
            </a:fld>
            <a:endParaRPr lang="en-US" dirty="0"/>
          </a:p>
        </p:txBody>
      </p:sp>
    </p:spTree>
    <p:extLst>
      <p:ext uri="{BB962C8B-B14F-4D97-AF65-F5344CB8AC3E}">
        <p14:creationId xmlns:p14="http://schemas.microsoft.com/office/powerpoint/2010/main" val="564358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16</a:t>
            </a:fld>
            <a:endParaRPr lang="en-US" dirty="0"/>
          </a:p>
        </p:txBody>
      </p:sp>
    </p:spTree>
    <p:extLst>
      <p:ext uri="{BB962C8B-B14F-4D97-AF65-F5344CB8AC3E}">
        <p14:creationId xmlns:p14="http://schemas.microsoft.com/office/powerpoint/2010/main" val="2153535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17</a:t>
            </a:fld>
            <a:endParaRPr lang="en-US" dirty="0"/>
          </a:p>
        </p:txBody>
      </p:sp>
    </p:spTree>
    <p:extLst>
      <p:ext uri="{BB962C8B-B14F-4D97-AF65-F5344CB8AC3E}">
        <p14:creationId xmlns:p14="http://schemas.microsoft.com/office/powerpoint/2010/main" val="261173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18</a:t>
            </a:fld>
            <a:endParaRPr lang="en-US" dirty="0"/>
          </a:p>
        </p:txBody>
      </p:sp>
    </p:spTree>
    <p:extLst>
      <p:ext uri="{BB962C8B-B14F-4D97-AF65-F5344CB8AC3E}">
        <p14:creationId xmlns:p14="http://schemas.microsoft.com/office/powerpoint/2010/main" val="52034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19</a:t>
            </a:fld>
            <a:endParaRPr lang="en-US" dirty="0"/>
          </a:p>
        </p:txBody>
      </p:sp>
    </p:spTree>
    <p:extLst>
      <p:ext uri="{BB962C8B-B14F-4D97-AF65-F5344CB8AC3E}">
        <p14:creationId xmlns:p14="http://schemas.microsoft.com/office/powerpoint/2010/main" val="3851202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20</a:t>
            </a:fld>
            <a:endParaRPr lang="en-US" dirty="0"/>
          </a:p>
        </p:txBody>
      </p:sp>
    </p:spTree>
    <p:extLst>
      <p:ext uri="{BB962C8B-B14F-4D97-AF65-F5344CB8AC3E}">
        <p14:creationId xmlns:p14="http://schemas.microsoft.com/office/powerpoint/2010/main" val="104746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3</a:t>
            </a:fld>
            <a:endParaRPr lang="en-US" dirty="0"/>
          </a:p>
        </p:txBody>
      </p:sp>
    </p:spTree>
    <p:extLst>
      <p:ext uri="{BB962C8B-B14F-4D97-AF65-F5344CB8AC3E}">
        <p14:creationId xmlns:p14="http://schemas.microsoft.com/office/powerpoint/2010/main" val="35494549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21</a:t>
            </a:fld>
            <a:endParaRPr lang="en-US" dirty="0"/>
          </a:p>
        </p:txBody>
      </p:sp>
    </p:spTree>
    <p:extLst>
      <p:ext uri="{BB962C8B-B14F-4D97-AF65-F5344CB8AC3E}">
        <p14:creationId xmlns:p14="http://schemas.microsoft.com/office/powerpoint/2010/main" val="3135777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22</a:t>
            </a:fld>
            <a:endParaRPr lang="en-US" dirty="0"/>
          </a:p>
        </p:txBody>
      </p:sp>
    </p:spTree>
    <p:extLst>
      <p:ext uri="{BB962C8B-B14F-4D97-AF65-F5344CB8AC3E}">
        <p14:creationId xmlns:p14="http://schemas.microsoft.com/office/powerpoint/2010/main" val="4063642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23</a:t>
            </a:fld>
            <a:endParaRPr lang="en-US" dirty="0"/>
          </a:p>
        </p:txBody>
      </p:sp>
    </p:spTree>
    <p:extLst>
      <p:ext uri="{BB962C8B-B14F-4D97-AF65-F5344CB8AC3E}">
        <p14:creationId xmlns:p14="http://schemas.microsoft.com/office/powerpoint/2010/main" val="2068026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4</a:t>
            </a:fld>
            <a:endParaRPr lang="en-US" dirty="0"/>
          </a:p>
        </p:txBody>
      </p:sp>
    </p:spTree>
    <p:extLst>
      <p:ext uri="{BB962C8B-B14F-4D97-AF65-F5344CB8AC3E}">
        <p14:creationId xmlns:p14="http://schemas.microsoft.com/office/powerpoint/2010/main" val="1453902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5</a:t>
            </a:fld>
            <a:endParaRPr lang="en-US" dirty="0"/>
          </a:p>
        </p:txBody>
      </p:sp>
    </p:spTree>
    <p:extLst>
      <p:ext uri="{BB962C8B-B14F-4D97-AF65-F5344CB8AC3E}">
        <p14:creationId xmlns:p14="http://schemas.microsoft.com/office/powerpoint/2010/main" val="770447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6</a:t>
            </a:fld>
            <a:endParaRPr lang="en-US" dirty="0"/>
          </a:p>
        </p:txBody>
      </p:sp>
    </p:spTree>
    <p:extLst>
      <p:ext uri="{BB962C8B-B14F-4D97-AF65-F5344CB8AC3E}">
        <p14:creationId xmlns:p14="http://schemas.microsoft.com/office/powerpoint/2010/main" val="1843457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7</a:t>
            </a:fld>
            <a:endParaRPr lang="en-US" dirty="0"/>
          </a:p>
        </p:txBody>
      </p:sp>
    </p:spTree>
    <p:extLst>
      <p:ext uri="{BB962C8B-B14F-4D97-AF65-F5344CB8AC3E}">
        <p14:creationId xmlns:p14="http://schemas.microsoft.com/office/powerpoint/2010/main" val="3436579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8</a:t>
            </a:fld>
            <a:endParaRPr lang="en-US" dirty="0"/>
          </a:p>
        </p:txBody>
      </p:sp>
    </p:spTree>
    <p:extLst>
      <p:ext uri="{BB962C8B-B14F-4D97-AF65-F5344CB8AC3E}">
        <p14:creationId xmlns:p14="http://schemas.microsoft.com/office/powerpoint/2010/main" val="188522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9</a:t>
            </a:fld>
            <a:endParaRPr lang="en-US" dirty="0"/>
          </a:p>
        </p:txBody>
      </p:sp>
    </p:spTree>
    <p:extLst>
      <p:ext uri="{BB962C8B-B14F-4D97-AF65-F5344CB8AC3E}">
        <p14:creationId xmlns:p14="http://schemas.microsoft.com/office/powerpoint/2010/main" val="3645557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10</a:t>
            </a:fld>
            <a:endParaRPr lang="en-US" dirty="0"/>
          </a:p>
        </p:txBody>
      </p:sp>
    </p:spTree>
    <p:extLst>
      <p:ext uri="{BB962C8B-B14F-4D97-AF65-F5344CB8AC3E}">
        <p14:creationId xmlns:p14="http://schemas.microsoft.com/office/powerpoint/2010/main" val="3298702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865863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237824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21596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315987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122326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19209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760436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686430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564630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637183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545934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2DA6D-1C1D-48AB-A778-2E649635232F}" type="datetimeFigureOut">
              <a:rPr lang="en-US" smtClean="0"/>
              <a:t>10/15/2018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E2DD-2CB8-49E3-9336-631B7BFA8176}" type="slidenum">
              <a:rPr lang="en-US" smtClean="0"/>
              <a:t>‹#›</a:t>
            </a:fld>
            <a:endParaRPr lang="en-US" dirty="0"/>
          </a:p>
        </p:txBody>
      </p:sp>
    </p:spTree>
    <p:extLst>
      <p:ext uri="{BB962C8B-B14F-4D97-AF65-F5344CB8AC3E}">
        <p14:creationId xmlns:p14="http://schemas.microsoft.com/office/powerpoint/2010/main" val="3983761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57200"/>
            <a:ext cx="5181600" cy="2971800"/>
          </a:xfrm>
        </p:spPr>
        <p:txBody>
          <a:bodyPr>
            <a:noAutofit/>
          </a:bodyPr>
          <a:lstStyle/>
          <a:p>
            <a:r>
              <a:rPr lang="en-US" sz="3600" b="1" dirty="0"/>
              <a:t>Chapter </a:t>
            </a:r>
            <a:r>
              <a:rPr lang="en-US" sz="3600" b="1" dirty="0" smtClean="0"/>
              <a:t>15</a:t>
            </a:r>
            <a:r>
              <a:rPr lang="en-US" sz="3600" b="1" dirty="0"/>
              <a:t/>
            </a:r>
            <a:br>
              <a:rPr lang="en-US" sz="3600" b="1" dirty="0"/>
            </a:br>
            <a:r>
              <a:rPr lang="en-US" sz="3600" b="1" dirty="0"/>
              <a:t/>
            </a:r>
            <a:br>
              <a:rPr lang="en-US" sz="3600" b="1" dirty="0"/>
            </a:br>
            <a:r>
              <a:rPr lang="en-US" sz="3600" b="1" dirty="0"/>
              <a:t>“Escaping </a:t>
            </a:r>
            <a:r>
              <a:rPr lang="en-US" sz="3600" b="1" dirty="0" smtClean="0"/>
              <a:t>Reality”: Adolescent </a:t>
            </a:r>
            <a:r>
              <a:rPr lang="en-US" sz="3600" b="1" dirty="0"/>
              <a:t>Substance Abuse</a:t>
            </a:r>
          </a:p>
        </p:txBody>
      </p:sp>
      <p:sp>
        <p:nvSpPr>
          <p:cNvPr id="3" name="Subtitle 2"/>
          <p:cNvSpPr>
            <a:spLocks noGrp="1"/>
          </p:cNvSpPr>
          <p:nvPr>
            <p:ph type="subTitle" idx="1"/>
          </p:nvPr>
        </p:nvSpPr>
        <p:spPr>
          <a:xfrm>
            <a:off x="3429000" y="3679274"/>
            <a:ext cx="5519358" cy="1447800"/>
          </a:xfrm>
        </p:spPr>
        <p:txBody>
          <a:bodyPr>
            <a:normAutofit/>
          </a:bodyPr>
          <a:lstStyle/>
          <a:p>
            <a:r>
              <a:rPr lang="en-US" dirty="0">
                <a:solidFill>
                  <a:schemeClr val="tx1"/>
                </a:solidFill>
              </a:rPr>
              <a:t>Matthew V. Glowiak</a:t>
            </a:r>
          </a:p>
        </p:txBody>
      </p:sp>
      <p:pic>
        <p:nvPicPr>
          <p:cNvPr id="9" name="Picture 8" descr="C:\Users\mhaley\AppData\Local\Microsoft\Windows\Temporary Internet Files\Content.Outlook\ZOU6SXFO\CapuzziYouthatRisk7ePowerpoint Crop 2 with type.jpg">
            <a:extLst>
              <a:ext uri="{FF2B5EF4-FFF2-40B4-BE49-F238E27FC236}">
                <a16:creationId xmlns="" xmlns:a16="http://schemas.microsoft.com/office/drawing/2014/main" id="{4147624E-AC28-4EAE-9D99-28690AFB5E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8823" y="276354"/>
            <a:ext cx="3181350" cy="6400800"/>
          </a:xfrm>
          <a:prstGeom prst="rect">
            <a:avLst/>
          </a:prstGeom>
          <a:noFill/>
          <a:ln>
            <a:noFill/>
          </a:ln>
        </p:spPr>
      </p:pic>
    </p:spTree>
    <p:extLst>
      <p:ext uri="{BB962C8B-B14F-4D97-AF65-F5344CB8AC3E}">
        <p14:creationId xmlns:p14="http://schemas.microsoft.com/office/powerpoint/2010/main" val="3945391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Criteria for Substance </a:t>
            </a:r>
            <a:r>
              <a:rPr lang="en-US" sz="3600" b="1" dirty="0" smtClean="0"/>
              <a:t/>
            </a:r>
            <a:br>
              <a:rPr lang="en-US" sz="3600" b="1" dirty="0" smtClean="0"/>
            </a:br>
            <a:r>
              <a:rPr lang="en-US" sz="3600" b="1" dirty="0" smtClean="0"/>
              <a:t>                          Use </a:t>
            </a:r>
            <a:r>
              <a:rPr lang="en-US" sz="3600" b="1" dirty="0"/>
              <a:t>Disorders</a:t>
            </a:r>
          </a:p>
        </p:txBody>
      </p:sp>
      <p:sp>
        <p:nvSpPr>
          <p:cNvPr id="3" name="Subtitle 2"/>
          <p:cNvSpPr>
            <a:spLocks noGrp="1"/>
          </p:cNvSpPr>
          <p:nvPr>
            <p:ph type="subTitle" idx="1"/>
          </p:nvPr>
        </p:nvSpPr>
        <p:spPr>
          <a:xfrm>
            <a:off x="2211861" y="1600200"/>
            <a:ext cx="6934200" cy="4572000"/>
          </a:xfrm>
        </p:spPr>
        <p:txBody>
          <a:bodyPr>
            <a:normAutofit fontScale="85000" lnSpcReduction="20000"/>
          </a:bodyPr>
          <a:lstStyle/>
          <a:p>
            <a:pPr algn="l"/>
            <a:endParaRPr lang="en-US" sz="900" dirty="0">
              <a:solidFill>
                <a:schemeClr val="tx1"/>
              </a:solidFill>
            </a:endParaRPr>
          </a:p>
          <a:p>
            <a:pPr algn="l"/>
            <a:r>
              <a:rPr lang="en-US" sz="2600" dirty="0">
                <a:solidFill>
                  <a:schemeClr val="tx1"/>
                </a:solidFill>
              </a:rPr>
              <a:t>Substance-related disorders listed in the </a:t>
            </a:r>
            <a:r>
              <a:rPr lang="en-US" sz="2600" i="1" dirty="0" smtClean="0">
                <a:solidFill>
                  <a:schemeClr val="tx1"/>
                </a:solidFill>
              </a:rPr>
              <a:t>Diagnostic and Statistical Manual of Mental Disorders</a:t>
            </a:r>
            <a:r>
              <a:rPr lang="en-US" sz="2600" dirty="0" smtClean="0">
                <a:solidFill>
                  <a:schemeClr val="tx1"/>
                </a:solidFill>
              </a:rPr>
              <a:t> (5th ed.; American Psychiatric Association, 2013</a:t>
            </a:r>
            <a:r>
              <a:rPr lang="en-US" sz="2600" dirty="0">
                <a:solidFill>
                  <a:schemeClr val="tx1"/>
                </a:solidFill>
              </a:rPr>
              <a:t>) include the following: </a:t>
            </a:r>
          </a:p>
          <a:p>
            <a:pPr algn="l"/>
            <a:endParaRPr lang="en-US" sz="900" dirty="0">
              <a:solidFill>
                <a:schemeClr val="tx1"/>
              </a:solidFill>
            </a:endParaRPr>
          </a:p>
          <a:p>
            <a:pPr marL="342900" indent="-342900" algn="l">
              <a:buFont typeface="Arial" pitchFamily="34" charset="0"/>
              <a:buChar char="•"/>
            </a:pPr>
            <a:r>
              <a:rPr lang="en-US" sz="2400" dirty="0">
                <a:solidFill>
                  <a:schemeClr val="tx1"/>
                </a:solidFill>
              </a:rPr>
              <a:t>Alcohol-related disorders</a:t>
            </a:r>
          </a:p>
          <a:p>
            <a:pPr marL="342900" indent="-342900" algn="l">
              <a:buFont typeface="Arial" pitchFamily="34" charset="0"/>
              <a:buChar char="•"/>
            </a:pPr>
            <a:r>
              <a:rPr lang="en-US" sz="2400" dirty="0">
                <a:solidFill>
                  <a:schemeClr val="tx1"/>
                </a:solidFill>
              </a:rPr>
              <a:t>Caffeine-related disorders</a:t>
            </a:r>
          </a:p>
          <a:p>
            <a:pPr marL="342900" indent="-342900" algn="l">
              <a:buFont typeface="Arial" pitchFamily="34" charset="0"/>
              <a:buChar char="•"/>
            </a:pPr>
            <a:r>
              <a:rPr lang="en-US" sz="2400" dirty="0">
                <a:solidFill>
                  <a:schemeClr val="tx1"/>
                </a:solidFill>
              </a:rPr>
              <a:t>Cannabis-related disorders</a:t>
            </a:r>
          </a:p>
          <a:p>
            <a:pPr marL="342900" indent="-342900" algn="l">
              <a:buFont typeface="Arial" pitchFamily="34" charset="0"/>
              <a:buChar char="•"/>
            </a:pPr>
            <a:r>
              <a:rPr lang="en-US" sz="2400" dirty="0">
                <a:solidFill>
                  <a:schemeClr val="tx1"/>
                </a:solidFill>
              </a:rPr>
              <a:t>Hallucinogen-related disorders</a:t>
            </a:r>
          </a:p>
          <a:p>
            <a:pPr marL="342900" indent="-342900" algn="l">
              <a:buFont typeface="Arial" pitchFamily="34" charset="0"/>
              <a:buChar char="•"/>
            </a:pPr>
            <a:r>
              <a:rPr lang="en-US" sz="2400" dirty="0">
                <a:solidFill>
                  <a:schemeClr val="tx1"/>
                </a:solidFill>
              </a:rPr>
              <a:t>Inhalant-related disorders</a:t>
            </a:r>
          </a:p>
          <a:p>
            <a:pPr marL="342900" indent="-342900" algn="l">
              <a:buFont typeface="Arial" pitchFamily="34" charset="0"/>
              <a:buChar char="•"/>
            </a:pPr>
            <a:r>
              <a:rPr lang="en-US" sz="2400" dirty="0">
                <a:solidFill>
                  <a:schemeClr val="tx1"/>
                </a:solidFill>
              </a:rPr>
              <a:t>Opioid-related disorders</a:t>
            </a:r>
          </a:p>
          <a:p>
            <a:pPr marL="342900" indent="-342900" algn="l">
              <a:buFont typeface="Arial" pitchFamily="34" charset="0"/>
              <a:buChar char="•"/>
            </a:pPr>
            <a:r>
              <a:rPr lang="en-US" sz="2400" dirty="0">
                <a:solidFill>
                  <a:schemeClr val="tx1"/>
                </a:solidFill>
              </a:rPr>
              <a:t>Sedative-, hypnotic-, or anxiolytic-related disorders</a:t>
            </a:r>
          </a:p>
          <a:p>
            <a:pPr marL="342900" indent="-342900" algn="l">
              <a:buFont typeface="Arial" pitchFamily="34" charset="0"/>
              <a:buChar char="•"/>
            </a:pPr>
            <a:r>
              <a:rPr lang="en-US" sz="2400" dirty="0">
                <a:solidFill>
                  <a:schemeClr val="tx1"/>
                </a:solidFill>
              </a:rPr>
              <a:t>Stimulant-related disorders</a:t>
            </a:r>
          </a:p>
          <a:p>
            <a:pPr marL="342900" indent="-342900" algn="l">
              <a:buFont typeface="Arial" pitchFamily="34" charset="0"/>
              <a:buChar char="•"/>
            </a:pPr>
            <a:r>
              <a:rPr lang="en-US" sz="2400" dirty="0">
                <a:solidFill>
                  <a:schemeClr val="tx1"/>
                </a:solidFill>
              </a:rPr>
              <a:t>Tobacco-related disorders</a:t>
            </a:r>
          </a:p>
          <a:p>
            <a:pPr marL="342900" indent="-342900" algn="l">
              <a:buFont typeface="Arial" pitchFamily="34" charset="0"/>
              <a:buChar char="•"/>
            </a:pPr>
            <a:r>
              <a:rPr lang="en-US" sz="2400" dirty="0">
                <a:solidFill>
                  <a:schemeClr val="tx1"/>
                </a:solidFill>
              </a:rPr>
              <a:t>Other (or unknown) substance-related disorders </a:t>
            </a:r>
          </a:p>
          <a:p>
            <a:pPr marL="342900" indent="-342900" algn="l">
              <a:buFont typeface="Arial" pitchFamily="34" charset="0"/>
              <a:buChar char="•"/>
            </a:pPr>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AEA9F8F0-231E-43D9-906D-C749FF072E6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214112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Criteria for Substance </a:t>
            </a:r>
            <a:br>
              <a:rPr lang="en-US" sz="3600" b="1" dirty="0"/>
            </a:br>
            <a:r>
              <a:rPr lang="en-US" sz="3600" b="1" dirty="0"/>
              <a:t>                          Use Disorders</a:t>
            </a:r>
          </a:p>
        </p:txBody>
      </p:sp>
      <p:sp>
        <p:nvSpPr>
          <p:cNvPr id="3" name="Subtitle 2"/>
          <p:cNvSpPr>
            <a:spLocks noGrp="1"/>
          </p:cNvSpPr>
          <p:nvPr>
            <p:ph type="subTitle" idx="1"/>
          </p:nvPr>
        </p:nvSpPr>
        <p:spPr>
          <a:xfrm>
            <a:off x="2211861" y="1600200"/>
            <a:ext cx="6934200" cy="4572000"/>
          </a:xfrm>
        </p:spPr>
        <p:txBody>
          <a:bodyPr>
            <a:normAutofit/>
          </a:bodyPr>
          <a:lstStyle/>
          <a:p>
            <a:endParaRPr lang="en-US" dirty="0"/>
          </a:p>
          <a:p>
            <a:pPr algn="l"/>
            <a:r>
              <a:rPr lang="en-US" sz="2400" dirty="0">
                <a:solidFill>
                  <a:schemeClr val="tx1"/>
                </a:solidFill>
              </a:rPr>
              <a:t>Criteria for substance/medication-induced mental disorders </a:t>
            </a:r>
            <a:r>
              <a:rPr lang="en-US" sz="2400" dirty="0" smtClean="0">
                <a:solidFill>
                  <a:schemeClr val="tx1"/>
                </a:solidFill>
              </a:rPr>
              <a:t>include </a:t>
            </a:r>
            <a:r>
              <a:rPr lang="en-US" sz="2400" dirty="0">
                <a:solidFill>
                  <a:schemeClr val="tx1"/>
                </a:solidFill>
              </a:rPr>
              <a:t>the following:</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(A) The disorder represents a clinically significant symptomatic presentation of a relevant mental disorder. </a:t>
            </a:r>
          </a:p>
          <a:p>
            <a:pPr algn="l"/>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2E1F3BCB-AB5C-4A25-9F8D-B904C9C105E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636539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Criteria for Substance </a:t>
            </a:r>
            <a:br>
              <a:rPr lang="en-US" sz="3600" b="1" dirty="0"/>
            </a:br>
            <a:r>
              <a:rPr lang="en-US" sz="3600" b="1" dirty="0"/>
              <a:t>                          Use Disorders</a:t>
            </a:r>
          </a:p>
        </p:txBody>
      </p:sp>
      <p:sp>
        <p:nvSpPr>
          <p:cNvPr id="3" name="Subtitle 2"/>
          <p:cNvSpPr>
            <a:spLocks noGrp="1"/>
          </p:cNvSpPr>
          <p:nvPr>
            <p:ph type="subTitle" idx="1"/>
          </p:nvPr>
        </p:nvSpPr>
        <p:spPr>
          <a:xfrm>
            <a:off x="2211861" y="1600200"/>
            <a:ext cx="6934200" cy="4572000"/>
          </a:xfrm>
        </p:spPr>
        <p:txBody>
          <a:bodyPr>
            <a:normAutofit/>
          </a:bodyPr>
          <a:lstStyle/>
          <a:p>
            <a:endParaRPr lang="en-US" sz="800" dirty="0"/>
          </a:p>
          <a:p>
            <a:pPr marL="457200" indent="-457200" algn="l">
              <a:buFont typeface="Arial" panose="020B0604020202020204" pitchFamily="34" charset="0"/>
              <a:buChar char="•"/>
            </a:pPr>
            <a:r>
              <a:rPr lang="en-US" sz="2600" dirty="0">
                <a:solidFill>
                  <a:schemeClr val="tx1"/>
                </a:solidFill>
              </a:rPr>
              <a:t>(B) There is evidence from the history, physical examination, or laboratory findings of both of the following:</a:t>
            </a:r>
          </a:p>
          <a:p>
            <a:pPr algn="l"/>
            <a:endParaRPr lang="en-US" sz="800" dirty="0">
              <a:solidFill>
                <a:schemeClr val="tx1"/>
              </a:solidFill>
            </a:endParaRPr>
          </a:p>
          <a:p>
            <a:pPr marL="1371600" lvl="2" indent="-457200" algn="l">
              <a:buFont typeface="Wingdings" panose="05000000000000000000" pitchFamily="2" charset="2"/>
              <a:buChar char="ü"/>
            </a:pPr>
            <a:r>
              <a:rPr lang="en-US" dirty="0">
                <a:solidFill>
                  <a:schemeClr val="tx1"/>
                </a:solidFill>
              </a:rPr>
              <a:t>The disorder developed during or within 1 month of a substance intoxication or withdrawal or taking a medication.</a:t>
            </a:r>
          </a:p>
          <a:p>
            <a:pPr lvl="2" algn="l"/>
            <a:endParaRPr lang="en-US" sz="800" dirty="0">
              <a:solidFill>
                <a:schemeClr val="tx1"/>
              </a:solidFill>
            </a:endParaRPr>
          </a:p>
          <a:p>
            <a:pPr marL="1371600" lvl="2" indent="-457200" algn="l">
              <a:buFont typeface="Wingdings" panose="05000000000000000000" pitchFamily="2" charset="2"/>
              <a:buChar char="ü"/>
            </a:pPr>
            <a:r>
              <a:rPr lang="en-US" dirty="0">
                <a:solidFill>
                  <a:schemeClr val="tx1"/>
                </a:solidFill>
              </a:rPr>
              <a:t>The involved substance/medication is capable of producing the mental disorder.</a:t>
            </a:r>
          </a:p>
          <a:p>
            <a:pPr algn="l"/>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B28DA337-8A9D-4C9F-91CC-D24925411EE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812932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Criteria for Substance </a:t>
            </a:r>
            <a:br>
              <a:rPr lang="en-US" sz="3600" b="1" dirty="0"/>
            </a:br>
            <a:r>
              <a:rPr lang="en-US" sz="3600" b="1" dirty="0"/>
              <a:t>                          Use Disorders</a:t>
            </a:r>
          </a:p>
        </p:txBody>
      </p:sp>
      <p:sp>
        <p:nvSpPr>
          <p:cNvPr id="3" name="Subtitle 2"/>
          <p:cNvSpPr>
            <a:spLocks noGrp="1"/>
          </p:cNvSpPr>
          <p:nvPr>
            <p:ph type="subTitle" idx="1"/>
          </p:nvPr>
        </p:nvSpPr>
        <p:spPr>
          <a:xfrm>
            <a:off x="2211861" y="1600200"/>
            <a:ext cx="6934200" cy="4572000"/>
          </a:xfrm>
        </p:spPr>
        <p:txBody>
          <a:bodyPr>
            <a:normAutofit/>
          </a:bodyPr>
          <a:lstStyle/>
          <a:p>
            <a:endParaRPr lang="en-US" sz="800" dirty="0"/>
          </a:p>
          <a:p>
            <a:pPr marL="457200" indent="-457200" algn="l">
              <a:buFont typeface="Arial" panose="020B0604020202020204" pitchFamily="34" charset="0"/>
              <a:buChar char="•"/>
            </a:pPr>
            <a:r>
              <a:rPr lang="en-US" sz="2400" dirty="0">
                <a:solidFill>
                  <a:schemeClr val="tx1"/>
                </a:solidFill>
              </a:rPr>
              <a:t>(C) The disorder is not better explained by an independent mental disorder (i.e., one that is not </a:t>
            </a:r>
            <a:r>
              <a:rPr lang="en-US" sz="2400" dirty="0" smtClean="0">
                <a:solidFill>
                  <a:schemeClr val="tx1"/>
                </a:solidFill>
              </a:rPr>
              <a:t>induced by substances </a:t>
            </a:r>
            <a:r>
              <a:rPr lang="en-US" sz="2400" dirty="0">
                <a:solidFill>
                  <a:schemeClr val="tx1"/>
                </a:solidFill>
              </a:rPr>
              <a:t>or </a:t>
            </a:r>
            <a:r>
              <a:rPr lang="en-US" sz="2400" dirty="0" smtClean="0">
                <a:solidFill>
                  <a:schemeClr val="tx1"/>
                </a:solidFill>
              </a:rPr>
              <a:t>medication). </a:t>
            </a:r>
            <a:endParaRPr lang="en-US" sz="2400" dirty="0">
              <a:solidFill>
                <a:schemeClr val="tx1"/>
              </a:solidFill>
            </a:endParaRPr>
          </a:p>
          <a:p>
            <a:pPr algn="l"/>
            <a:endParaRPr lang="en-US" sz="800" dirty="0">
              <a:solidFill>
                <a:schemeClr val="tx1"/>
              </a:solidFill>
            </a:endParaRPr>
          </a:p>
          <a:p>
            <a:pPr marL="457200" indent="-457200" algn="l">
              <a:buFont typeface="Arial" panose="020B0604020202020204" pitchFamily="34" charset="0"/>
              <a:buChar char="•"/>
            </a:pPr>
            <a:r>
              <a:rPr lang="en-US" sz="2400" dirty="0">
                <a:solidFill>
                  <a:schemeClr val="tx1"/>
                </a:solidFill>
              </a:rPr>
              <a:t>Such evidence of an independent mental disorder could include the following:</a:t>
            </a:r>
          </a:p>
          <a:p>
            <a:pPr algn="l"/>
            <a:endParaRPr lang="en-US" sz="800" dirty="0">
              <a:solidFill>
                <a:schemeClr val="tx1"/>
              </a:solidFill>
            </a:endParaRPr>
          </a:p>
          <a:p>
            <a:pPr marL="1257300" lvl="2" indent="-342900" algn="l">
              <a:buFont typeface="Wingdings" panose="05000000000000000000" pitchFamily="2" charset="2"/>
              <a:buChar char="ü"/>
            </a:pPr>
            <a:r>
              <a:rPr lang="en-US" dirty="0">
                <a:solidFill>
                  <a:schemeClr val="tx1"/>
                </a:solidFill>
              </a:rPr>
              <a:t>The disorder preceded the onset of severe intoxication or withdrawal or </a:t>
            </a:r>
            <a:r>
              <a:rPr lang="en-US" dirty="0" smtClean="0">
                <a:solidFill>
                  <a:schemeClr val="tx1"/>
                </a:solidFill>
              </a:rPr>
              <a:t>exposure </a:t>
            </a:r>
            <a:r>
              <a:rPr lang="en-US" dirty="0">
                <a:solidFill>
                  <a:schemeClr val="tx1"/>
                </a:solidFill>
              </a:rPr>
              <a:t>to the medication; or </a:t>
            </a:r>
          </a:p>
          <a:p>
            <a:pPr marL="457200" indent="-457200" algn="l">
              <a:buFont typeface="Arial" panose="020B0604020202020204" pitchFamily="34" charset="0"/>
              <a:buChar char="•"/>
            </a:pPr>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1BCA2DB6-9B19-4FDE-83D9-267C0C3987C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133411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Criteria for Substance </a:t>
            </a:r>
            <a:br>
              <a:rPr lang="en-US" sz="3600" b="1" dirty="0"/>
            </a:br>
            <a:r>
              <a:rPr lang="en-US" sz="3600" b="1" dirty="0"/>
              <a:t>                          Use Disorders</a:t>
            </a:r>
          </a:p>
        </p:txBody>
      </p:sp>
      <p:sp>
        <p:nvSpPr>
          <p:cNvPr id="3" name="Subtitle 2"/>
          <p:cNvSpPr>
            <a:spLocks noGrp="1"/>
          </p:cNvSpPr>
          <p:nvPr>
            <p:ph type="subTitle" idx="1"/>
          </p:nvPr>
        </p:nvSpPr>
        <p:spPr>
          <a:xfrm>
            <a:off x="2211861" y="1600200"/>
            <a:ext cx="6934200" cy="4572000"/>
          </a:xfrm>
        </p:spPr>
        <p:txBody>
          <a:bodyPr>
            <a:normAutofit/>
          </a:bodyPr>
          <a:lstStyle/>
          <a:p>
            <a:endParaRPr lang="en-US" sz="800" dirty="0"/>
          </a:p>
          <a:p>
            <a:pPr algn="l"/>
            <a:endParaRPr lang="en-US" sz="800" dirty="0">
              <a:solidFill>
                <a:schemeClr val="tx1"/>
              </a:solidFill>
            </a:endParaRPr>
          </a:p>
          <a:p>
            <a:pPr marL="1257300" lvl="2" indent="-342900" algn="l">
              <a:buFont typeface="Wingdings" panose="05000000000000000000" pitchFamily="2" charset="2"/>
              <a:buChar char="ü"/>
            </a:pPr>
            <a:r>
              <a:rPr lang="en-US" dirty="0">
                <a:solidFill>
                  <a:schemeClr val="tx1"/>
                </a:solidFill>
              </a:rPr>
              <a:t>The full mental disorder persisted for a substantial period of time (e.g., </a:t>
            </a:r>
            <a:r>
              <a:rPr lang="en-US" dirty="0" smtClean="0">
                <a:solidFill>
                  <a:schemeClr val="tx1"/>
                </a:solidFill>
              </a:rPr>
              <a:t>at </a:t>
            </a:r>
            <a:r>
              <a:rPr lang="en-US" dirty="0">
                <a:solidFill>
                  <a:schemeClr val="tx1"/>
                </a:solidFill>
              </a:rPr>
              <a:t>least 1 month) after the cessation of acute withdrawal or severe intoxication or taking the medication. </a:t>
            </a:r>
          </a:p>
          <a:p>
            <a:pPr lvl="2" algn="l"/>
            <a:endParaRPr lang="en-US" sz="800" dirty="0">
              <a:solidFill>
                <a:schemeClr val="tx1"/>
              </a:solidFill>
            </a:endParaRPr>
          </a:p>
          <a:p>
            <a:pPr marL="515938" lvl="2" indent="-344488" algn="l">
              <a:buFont typeface="Arial" panose="020B0604020202020204" pitchFamily="34" charset="0"/>
              <a:buChar char="•"/>
            </a:pPr>
            <a:r>
              <a:rPr lang="en-US" dirty="0">
                <a:solidFill>
                  <a:schemeClr val="tx1"/>
                </a:solidFill>
              </a:rPr>
              <a:t>This criterion does not apply to substance-induced neurocognitive disorders or hallucinogen persisting perception disorder, which persist beyond the cessation of acute intoxication or withdrawal.</a:t>
            </a:r>
          </a:p>
          <a:p>
            <a:pPr lvl="2" algn="l"/>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216B6A71-24ED-4E9E-B36B-96205B306DD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83391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Criteria for Substance </a:t>
            </a:r>
            <a:br>
              <a:rPr lang="en-US" sz="3600" b="1" dirty="0"/>
            </a:br>
            <a:r>
              <a:rPr lang="en-US" sz="3600" b="1" dirty="0"/>
              <a:t>                          Use Disorders</a:t>
            </a:r>
          </a:p>
        </p:txBody>
      </p:sp>
      <p:sp>
        <p:nvSpPr>
          <p:cNvPr id="3" name="Subtitle 2"/>
          <p:cNvSpPr>
            <a:spLocks noGrp="1"/>
          </p:cNvSpPr>
          <p:nvPr>
            <p:ph type="subTitle" idx="1"/>
          </p:nvPr>
        </p:nvSpPr>
        <p:spPr>
          <a:xfrm>
            <a:off x="2211861" y="1600200"/>
            <a:ext cx="6934200" cy="4572000"/>
          </a:xfrm>
        </p:spPr>
        <p:txBody>
          <a:bodyPr>
            <a:normAutofit/>
          </a:bodyPr>
          <a:lstStyle/>
          <a:p>
            <a:endParaRPr lang="en-US" sz="800" dirty="0"/>
          </a:p>
          <a:p>
            <a:pPr marL="457200" indent="-457200" algn="l">
              <a:buFont typeface="Arial" panose="020B0604020202020204" pitchFamily="34" charset="0"/>
              <a:buChar char="•"/>
            </a:pPr>
            <a:r>
              <a:rPr lang="en-US" sz="2400" dirty="0" smtClean="0">
                <a:solidFill>
                  <a:schemeClr val="tx1"/>
                </a:solidFill>
              </a:rPr>
              <a:t>(D) The </a:t>
            </a:r>
            <a:r>
              <a:rPr lang="en-US" sz="2400" dirty="0">
                <a:solidFill>
                  <a:schemeClr val="tx1"/>
                </a:solidFill>
              </a:rPr>
              <a:t>disorder does not occur exclusively during the course of a delirium.</a:t>
            </a:r>
          </a:p>
          <a:p>
            <a:pPr algn="l"/>
            <a:endParaRPr lang="en-US" sz="800" dirty="0">
              <a:solidFill>
                <a:schemeClr val="tx1"/>
              </a:solidFill>
            </a:endParaRPr>
          </a:p>
          <a:p>
            <a:pPr marL="457200" indent="-457200" algn="l">
              <a:buFont typeface="Arial" panose="020B0604020202020204" pitchFamily="34" charset="0"/>
              <a:buChar char="•"/>
            </a:pPr>
            <a:r>
              <a:rPr lang="en-US" sz="2400" dirty="0">
                <a:solidFill>
                  <a:schemeClr val="tx1"/>
                </a:solidFill>
              </a:rPr>
              <a:t>(E</a:t>
            </a:r>
            <a:r>
              <a:rPr lang="en-US" sz="2400" dirty="0" smtClean="0">
                <a:solidFill>
                  <a:schemeClr val="tx1"/>
                </a:solidFill>
              </a:rPr>
              <a:t>) The </a:t>
            </a:r>
            <a:r>
              <a:rPr lang="en-US" sz="2400" dirty="0">
                <a:solidFill>
                  <a:schemeClr val="tx1"/>
                </a:solidFill>
              </a:rPr>
              <a:t>disorder causes clinically significant distress or impairment in social, occupational, or other important areas of functioning. </a:t>
            </a:r>
            <a:br>
              <a:rPr lang="en-US" sz="2400" dirty="0">
                <a:solidFill>
                  <a:schemeClr val="tx1"/>
                </a:solidFill>
              </a:rPr>
            </a:br>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154101DA-E3B7-4A2E-9C69-AC9D2633A39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481660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Types of Substances</a:t>
            </a:r>
          </a:p>
        </p:txBody>
      </p:sp>
      <p:sp>
        <p:nvSpPr>
          <p:cNvPr id="3" name="Subtitle 2"/>
          <p:cNvSpPr>
            <a:spLocks noGrp="1"/>
          </p:cNvSpPr>
          <p:nvPr>
            <p:ph type="subTitle" idx="1"/>
          </p:nvPr>
        </p:nvSpPr>
        <p:spPr>
          <a:xfrm>
            <a:off x="2211861" y="1600200"/>
            <a:ext cx="6934200" cy="4572000"/>
          </a:xfrm>
        </p:spPr>
        <p:txBody>
          <a:bodyPr>
            <a:normAutofit/>
          </a:bodyPr>
          <a:lstStyle/>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Nicotine</a:t>
            </a:r>
          </a:p>
          <a:p>
            <a:pPr marL="342900" indent="-342900" algn="l">
              <a:buFont typeface="Arial" pitchFamily="34" charset="0"/>
              <a:buChar char="•"/>
            </a:pPr>
            <a:r>
              <a:rPr lang="en-US" sz="2400" dirty="0">
                <a:solidFill>
                  <a:schemeClr val="tx1"/>
                </a:solidFill>
              </a:rPr>
              <a:t>Alcohol</a:t>
            </a:r>
          </a:p>
          <a:p>
            <a:pPr marL="342900" indent="-342900" algn="l">
              <a:buFont typeface="Arial" pitchFamily="34" charset="0"/>
              <a:buChar char="•"/>
            </a:pPr>
            <a:r>
              <a:rPr lang="en-US" sz="2400" dirty="0">
                <a:solidFill>
                  <a:schemeClr val="tx1"/>
                </a:solidFill>
              </a:rPr>
              <a:t>Marijuana</a:t>
            </a:r>
          </a:p>
          <a:p>
            <a:pPr marL="342900" indent="-342900" algn="l">
              <a:buFont typeface="Arial" pitchFamily="34" charset="0"/>
              <a:buChar char="•"/>
            </a:pPr>
            <a:r>
              <a:rPr lang="en-US" sz="2400" dirty="0">
                <a:solidFill>
                  <a:schemeClr val="tx1"/>
                </a:solidFill>
              </a:rPr>
              <a:t>Inhalants</a:t>
            </a:r>
          </a:p>
          <a:p>
            <a:pPr marL="342900" indent="-342900" algn="l">
              <a:buFont typeface="Arial" pitchFamily="34" charset="0"/>
              <a:buChar char="•"/>
            </a:pPr>
            <a:r>
              <a:rPr lang="en-US" sz="2400" dirty="0">
                <a:solidFill>
                  <a:schemeClr val="tx1"/>
                </a:solidFill>
              </a:rPr>
              <a:t>Ecstasy</a:t>
            </a:r>
          </a:p>
          <a:p>
            <a:pPr marL="342900" indent="-342900" algn="l">
              <a:buFont typeface="Arial" pitchFamily="34" charset="0"/>
              <a:buChar char="•"/>
            </a:pPr>
            <a:r>
              <a:rPr lang="en-US" sz="2400" dirty="0">
                <a:solidFill>
                  <a:schemeClr val="tx1"/>
                </a:solidFill>
              </a:rPr>
              <a:t>Methamphetamine</a:t>
            </a:r>
          </a:p>
          <a:p>
            <a:pPr marL="342900" indent="-342900" algn="l">
              <a:buFont typeface="Arial" pitchFamily="34" charset="0"/>
              <a:buChar char="•"/>
            </a:pPr>
            <a:r>
              <a:rPr lang="en-US" sz="2400" dirty="0">
                <a:solidFill>
                  <a:schemeClr val="tx1"/>
                </a:solidFill>
              </a:rPr>
              <a:t>Opioids and Other </a:t>
            </a:r>
            <a:r>
              <a:rPr lang="en-US" sz="2400" dirty="0" smtClean="0">
                <a:solidFill>
                  <a:schemeClr val="tx1"/>
                </a:solidFill>
              </a:rPr>
              <a:t>Prescription or Over-the-Counter </a:t>
            </a:r>
            <a:r>
              <a:rPr lang="en-US" sz="2400" dirty="0">
                <a:solidFill>
                  <a:schemeClr val="tx1"/>
                </a:solidFill>
              </a:rPr>
              <a:t>Drugs</a:t>
            </a:r>
          </a:p>
          <a:p>
            <a:pPr marL="342900" indent="-342900" algn="l">
              <a:buFont typeface="Arial" pitchFamily="34" charset="0"/>
              <a:buChar char="•"/>
            </a:pPr>
            <a:r>
              <a:rPr lang="en-US" sz="2400" dirty="0">
                <a:solidFill>
                  <a:schemeClr val="tx1"/>
                </a:solidFill>
              </a:rPr>
              <a:t>Designer Drugs</a:t>
            </a:r>
          </a:p>
          <a:p>
            <a:pPr marL="342900" indent="-342900" algn="l">
              <a:buFont typeface="Arial" pitchFamily="34" charset="0"/>
              <a:buChar char="•"/>
            </a:pPr>
            <a:endParaRPr lang="en-US" sz="8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738229C1-BC18-441E-82C5-C00BCA80CC7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45560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and Intervention</a:t>
            </a:r>
          </a:p>
        </p:txBody>
      </p:sp>
      <p:sp>
        <p:nvSpPr>
          <p:cNvPr id="3" name="Subtitle 2"/>
          <p:cNvSpPr>
            <a:spLocks noGrp="1"/>
          </p:cNvSpPr>
          <p:nvPr>
            <p:ph type="subTitle" idx="1"/>
          </p:nvPr>
        </p:nvSpPr>
        <p:spPr>
          <a:xfrm>
            <a:off x="2211861" y="1600200"/>
            <a:ext cx="6934200" cy="4572000"/>
          </a:xfrm>
        </p:spPr>
        <p:txBody>
          <a:bodyPr>
            <a:normAutofit/>
          </a:bodyPr>
          <a:lstStyle/>
          <a:p>
            <a:pPr algn="l"/>
            <a:r>
              <a:rPr lang="en-US" sz="2800" b="1" dirty="0">
                <a:solidFill>
                  <a:schemeClr val="tx1"/>
                </a:solidFill>
              </a:rPr>
              <a:t>Individual</a:t>
            </a:r>
          </a:p>
          <a:p>
            <a:pPr algn="l"/>
            <a:endParaRPr lang="en-US" sz="800" b="1" dirty="0">
              <a:solidFill>
                <a:schemeClr val="tx1"/>
              </a:solidFill>
            </a:endParaRPr>
          </a:p>
          <a:p>
            <a:pPr marL="171450" indent="-171450" algn="l">
              <a:buFont typeface="Arial" panose="020B0604020202020204" pitchFamily="34" charset="0"/>
              <a:buChar char="•"/>
            </a:pPr>
            <a:r>
              <a:rPr lang="en-US" sz="2400" dirty="0">
                <a:solidFill>
                  <a:schemeClr val="tx1"/>
                </a:solidFill>
              </a:rPr>
              <a:t>The most successful therapy models are those that are multidimensional and work across the critical areas of the individual, family, school, and community. </a:t>
            </a:r>
          </a:p>
          <a:p>
            <a:pPr marL="171450" indent="-171450" algn="l">
              <a:buFont typeface="Arial" panose="020B0604020202020204" pitchFamily="34" charset="0"/>
              <a:buChar char="•"/>
            </a:pPr>
            <a:endParaRPr lang="en-US" sz="800" dirty="0">
              <a:solidFill>
                <a:schemeClr val="tx1"/>
              </a:solidFill>
            </a:endParaRPr>
          </a:p>
          <a:p>
            <a:pPr marL="171450" indent="-171450" algn="l">
              <a:buFont typeface="Arial" panose="020B0604020202020204" pitchFamily="34" charset="0"/>
              <a:buChar char="•"/>
            </a:pPr>
            <a:r>
              <a:rPr lang="en-US" sz="2400" dirty="0">
                <a:solidFill>
                  <a:schemeClr val="tx1"/>
                </a:solidFill>
              </a:rPr>
              <a:t>Behavioral management</a:t>
            </a:r>
          </a:p>
          <a:p>
            <a:pPr algn="l"/>
            <a:endParaRPr lang="en-US" sz="800" dirty="0">
              <a:solidFill>
                <a:schemeClr val="tx1"/>
              </a:solidFill>
            </a:endParaRPr>
          </a:p>
          <a:p>
            <a:pPr marL="171450" indent="-171450" algn="l">
              <a:buFont typeface="Arial" panose="020B0604020202020204" pitchFamily="34" charset="0"/>
              <a:buChar char="•"/>
            </a:pPr>
            <a:r>
              <a:rPr lang="en-US" sz="2400" dirty="0">
                <a:solidFill>
                  <a:schemeClr val="tx1"/>
                </a:solidFill>
              </a:rPr>
              <a:t>Cognitive </a:t>
            </a:r>
            <a:r>
              <a:rPr lang="en-US" sz="2400" dirty="0" smtClean="0">
                <a:solidFill>
                  <a:schemeClr val="tx1"/>
                </a:solidFill>
              </a:rPr>
              <a:t>behavior therapy</a:t>
            </a:r>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B3378D6F-6CA3-45FA-8C5F-AD93E2751BC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578877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and Intervention</a:t>
            </a:r>
          </a:p>
        </p:txBody>
      </p:sp>
      <p:sp>
        <p:nvSpPr>
          <p:cNvPr id="3" name="Subtitle 2"/>
          <p:cNvSpPr>
            <a:spLocks noGrp="1"/>
          </p:cNvSpPr>
          <p:nvPr>
            <p:ph type="subTitle" idx="1"/>
          </p:nvPr>
        </p:nvSpPr>
        <p:spPr>
          <a:xfrm>
            <a:off x="2211861" y="1600200"/>
            <a:ext cx="6934200" cy="4572000"/>
          </a:xfrm>
        </p:spPr>
        <p:txBody>
          <a:bodyPr>
            <a:normAutofit fontScale="55000" lnSpcReduction="20000"/>
          </a:bodyPr>
          <a:lstStyle/>
          <a:p>
            <a:pPr algn="l"/>
            <a:r>
              <a:rPr lang="en-US" sz="5100" b="1" dirty="0">
                <a:solidFill>
                  <a:schemeClr val="tx1"/>
                </a:solidFill>
              </a:rPr>
              <a:t>Individual</a:t>
            </a:r>
          </a:p>
          <a:p>
            <a:pPr algn="l"/>
            <a:endParaRPr lang="en-US" sz="1300" b="1" dirty="0">
              <a:solidFill>
                <a:schemeClr val="tx1"/>
              </a:solidFill>
            </a:endParaRPr>
          </a:p>
          <a:p>
            <a:pPr algn="l"/>
            <a:r>
              <a:rPr lang="en-US" sz="4400" dirty="0">
                <a:solidFill>
                  <a:schemeClr val="tx1"/>
                </a:solidFill>
              </a:rPr>
              <a:t>Counselor </a:t>
            </a:r>
            <a:r>
              <a:rPr lang="en-US" sz="4400" dirty="0" smtClean="0">
                <a:solidFill>
                  <a:schemeClr val="tx1"/>
                </a:solidFill>
              </a:rPr>
              <a:t>considerations </a:t>
            </a:r>
            <a:r>
              <a:rPr lang="en-US" sz="4400" dirty="0">
                <a:solidFill>
                  <a:schemeClr val="tx1"/>
                </a:solidFill>
              </a:rPr>
              <a:t>and </a:t>
            </a:r>
            <a:r>
              <a:rPr lang="en-US" sz="4400" dirty="0" smtClean="0">
                <a:solidFill>
                  <a:schemeClr val="tx1"/>
                </a:solidFill>
              </a:rPr>
              <a:t>characteristics</a:t>
            </a:r>
          </a:p>
          <a:p>
            <a:pPr algn="l"/>
            <a:endParaRPr lang="en-US" sz="1500" dirty="0" smtClean="0">
              <a:solidFill>
                <a:schemeClr val="tx1"/>
              </a:solidFill>
            </a:endParaRPr>
          </a:p>
          <a:p>
            <a:pPr marL="457200" indent="-457200" algn="l">
              <a:buFont typeface="Arial" panose="020B0604020202020204" pitchFamily="34" charset="0"/>
              <a:buChar char="•"/>
            </a:pPr>
            <a:r>
              <a:rPr lang="en-US" sz="4000" dirty="0">
                <a:solidFill>
                  <a:schemeClr val="tx1"/>
                </a:solidFill>
              </a:rPr>
              <a:t>Is the client substance abusive or dependent? How </a:t>
            </a:r>
            <a:r>
              <a:rPr lang="en-US" sz="4000" dirty="0" smtClean="0">
                <a:solidFill>
                  <a:schemeClr val="tx1"/>
                </a:solidFill>
              </a:rPr>
              <a:t>severely?</a:t>
            </a:r>
            <a:endParaRPr lang="en-US" sz="4000" dirty="0">
              <a:solidFill>
                <a:schemeClr val="tx1"/>
              </a:solidFill>
            </a:endParaRPr>
          </a:p>
          <a:p>
            <a:pPr marL="457200" indent="-457200" algn="l">
              <a:buFont typeface="Arial" panose="020B0604020202020204" pitchFamily="34" charset="0"/>
              <a:buChar char="•"/>
            </a:pPr>
            <a:r>
              <a:rPr lang="en-US" sz="3800" dirty="0" smtClean="0">
                <a:solidFill>
                  <a:schemeClr val="tx1"/>
                </a:solidFill>
              </a:rPr>
              <a:t>What environmental factors are weighing on the client (e.g., social life, school, parents, relationships)?</a:t>
            </a:r>
          </a:p>
          <a:p>
            <a:pPr marL="457200" indent="-457200" algn="l">
              <a:buFont typeface="Arial" panose="020B0604020202020204" pitchFamily="34" charset="0"/>
              <a:buChar char="•"/>
            </a:pPr>
            <a:r>
              <a:rPr lang="en-US" sz="3800" dirty="0" smtClean="0">
                <a:solidFill>
                  <a:schemeClr val="tx1"/>
                </a:solidFill>
              </a:rPr>
              <a:t>How </a:t>
            </a:r>
            <a:r>
              <a:rPr lang="en-US" sz="3800" dirty="0">
                <a:solidFill>
                  <a:schemeClr val="tx1"/>
                </a:solidFill>
              </a:rPr>
              <a:t>is the client responding on an emotional level?</a:t>
            </a:r>
          </a:p>
          <a:p>
            <a:pPr marL="457200" indent="-457200" algn="l">
              <a:buFont typeface="Arial" panose="020B0604020202020204" pitchFamily="34" charset="0"/>
              <a:buChar char="•"/>
            </a:pPr>
            <a:r>
              <a:rPr lang="en-US" sz="3800" dirty="0">
                <a:solidFill>
                  <a:schemeClr val="tx1"/>
                </a:solidFill>
              </a:rPr>
              <a:t>Is the client motivated to change?</a:t>
            </a:r>
          </a:p>
          <a:p>
            <a:pPr marL="457200" indent="-457200" algn="l">
              <a:buFont typeface="Arial" panose="020B0604020202020204" pitchFamily="34" charset="0"/>
              <a:buChar char="•"/>
            </a:pPr>
            <a:r>
              <a:rPr lang="en-US" sz="3800" dirty="0">
                <a:solidFill>
                  <a:schemeClr val="tx1"/>
                </a:solidFill>
              </a:rPr>
              <a:t>Are </a:t>
            </a:r>
            <a:r>
              <a:rPr lang="en-US" sz="3800" dirty="0" smtClean="0">
                <a:solidFill>
                  <a:schemeClr val="tx1"/>
                </a:solidFill>
              </a:rPr>
              <a:t>any </a:t>
            </a:r>
            <a:r>
              <a:rPr lang="en-US" sz="3800" dirty="0">
                <a:solidFill>
                  <a:schemeClr val="tx1"/>
                </a:solidFill>
              </a:rPr>
              <a:t>other diagnosable disorders present?</a:t>
            </a:r>
          </a:p>
          <a:p>
            <a:pPr marL="457200" indent="-457200" algn="l">
              <a:buFont typeface="Arial" panose="020B0604020202020204" pitchFamily="34" charset="0"/>
              <a:buChar char="•"/>
            </a:pPr>
            <a:r>
              <a:rPr lang="en-US" sz="3800" dirty="0">
                <a:solidFill>
                  <a:schemeClr val="tx1"/>
                </a:solidFill>
              </a:rPr>
              <a:t>What is the best course of intervention and maintenance?</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B424B12A-4760-4C1A-A99C-F485384716F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458090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and Intervention</a:t>
            </a:r>
          </a:p>
        </p:txBody>
      </p:sp>
      <p:sp>
        <p:nvSpPr>
          <p:cNvPr id="3" name="Subtitle 2"/>
          <p:cNvSpPr>
            <a:spLocks noGrp="1"/>
          </p:cNvSpPr>
          <p:nvPr>
            <p:ph type="subTitle" idx="1"/>
          </p:nvPr>
        </p:nvSpPr>
        <p:spPr>
          <a:xfrm>
            <a:off x="2211861" y="1600200"/>
            <a:ext cx="6934200" cy="4572000"/>
          </a:xfrm>
        </p:spPr>
        <p:txBody>
          <a:bodyPr>
            <a:normAutofit/>
          </a:bodyPr>
          <a:lstStyle/>
          <a:p>
            <a:pPr algn="l"/>
            <a:r>
              <a:rPr lang="en-US" sz="2800" b="1" dirty="0">
                <a:solidFill>
                  <a:schemeClr val="tx1"/>
                </a:solidFill>
              </a:rPr>
              <a:t>Family</a:t>
            </a:r>
          </a:p>
          <a:p>
            <a:pPr algn="l"/>
            <a:endParaRPr lang="en-US" sz="800" b="1" dirty="0">
              <a:solidFill>
                <a:schemeClr val="tx1"/>
              </a:solidFill>
            </a:endParaRPr>
          </a:p>
          <a:p>
            <a:pPr marL="171450" indent="-171450" algn="l">
              <a:buFont typeface="Arial" panose="020B0604020202020204" pitchFamily="34" charset="0"/>
              <a:buChar char="•"/>
            </a:pPr>
            <a:r>
              <a:rPr lang="en-US" sz="2400" dirty="0">
                <a:solidFill>
                  <a:schemeClr val="tx1"/>
                </a:solidFill>
              </a:rPr>
              <a:t>Multidimensional family therapy</a:t>
            </a:r>
          </a:p>
          <a:p>
            <a:pPr algn="l"/>
            <a:endParaRPr lang="en-US" sz="800" dirty="0">
              <a:solidFill>
                <a:schemeClr val="tx1"/>
              </a:solidFill>
            </a:endParaRPr>
          </a:p>
          <a:p>
            <a:pPr marL="171450" indent="-171450" algn="l">
              <a:buFont typeface="Arial" panose="020B0604020202020204" pitchFamily="34" charset="0"/>
              <a:buChar char="•"/>
            </a:pPr>
            <a:r>
              <a:rPr lang="en-US" sz="2400" dirty="0">
                <a:solidFill>
                  <a:schemeClr val="tx1"/>
                </a:solidFill>
              </a:rPr>
              <a:t>Logical consequences</a:t>
            </a:r>
          </a:p>
          <a:p>
            <a:pPr algn="l"/>
            <a:endParaRPr lang="en-US" sz="800" dirty="0">
              <a:solidFill>
                <a:schemeClr val="tx1"/>
              </a:solidFill>
            </a:endParaRPr>
          </a:p>
          <a:p>
            <a:pPr marL="171450" indent="-171450" algn="l">
              <a:buFont typeface="Arial" panose="020B0604020202020204" pitchFamily="34" charset="0"/>
              <a:buChar char="•"/>
            </a:pPr>
            <a:r>
              <a:rPr lang="en-US" sz="2400" dirty="0">
                <a:solidFill>
                  <a:schemeClr val="tx1"/>
                </a:solidFill>
              </a:rPr>
              <a:t>Positive reinforcement</a:t>
            </a:r>
          </a:p>
          <a:p>
            <a:pPr algn="l"/>
            <a:endParaRPr lang="en-US" sz="800" dirty="0">
              <a:solidFill>
                <a:schemeClr val="tx1"/>
              </a:solidFill>
            </a:endParaRPr>
          </a:p>
          <a:p>
            <a:pPr marL="171450" indent="-171450" algn="l">
              <a:buFont typeface="Arial" panose="020B0604020202020204" pitchFamily="34" charset="0"/>
              <a:buChar char="•"/>
            </a:pPr>
            <a:r>
              <a:rPr lang="en-US" sz="2400" dirty="0">
                <a:solidFill>
                  <a:schemeClr val="tx1"/>
                </a:solidFill>
              </a:rPr>
              <a:t>Behavioral contracting</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BE798408-8F2B-4494-9228-CE23B0E9AD3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807988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Problem Definition</a:t>
            </a:r>
          </a:p>
        </p:txBody>
      </p:sp>
      <p:sp>
        <p:nvSpPr>
          <p:cNvPr id="3" name="Subtitle 2"/>
          <p:cNvSpPr>
            <a:spLocks noGrp="1"/>
          </p:cNvSpPr>
          <p:nvPr>
            <p:ph type="subTitle" idx="1"/>
          </p:nvPr>
        </p:nvSpPr>
        <p:spPr>
          <a:xfrm>
            <a:off x="2211861" y="1600200"/>
            <a:ext cx="6934200" cy="4572000"/>
          </a:xfrm>
        </p:spPr>
        <p:txBody>
          <a:bodyPr>
            <a:normAutofit/>
          </a:bodyPr>
          <a:lstStyle/>
          <a:p>
            <a:pPr marL="342900" indent="-342900" algn="l">
              <a:buFont typeface="Arial" pitchFamily="34" charset="0"/>
              <a:buChar char="•"/>
            </a:pPr>
            <a:r>
              <a:rPr lang="en-US" sz="2400" dirty="0">
                <a:solidFill>
                  <a:schemeClr val="tx1"/>
                </a:solidFill>
              </a:rPr>
              <a:t>A significant number of youth living in the United States have experienced some type of mind-altering substance in childhood or adolescence.</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One difficulty in assessing substance use is that there is a large gray area. In other words, there is no clear-cut definition as to what is acceptable at what age by each person in every circumstance.  </a:t>
            </a:r>
          </a:p>
          <a:p>
            <a:pPr algn="l"/>
            <a:endParaRPr lang="en-US" sz="8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206B6159-F31B-4C95-AAC2-739F21DF174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921532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and Intervention</a:t>
            </a:r>
          </a:p>
        </p:txBody>
      </p:sp>
      <p:sp>
        <p:nvSpPr>
          <p:cNvPr id="3" name="Subtitle 2"/>
          <p:cNvSpPr>
            <a:spLocks noGrp="1"/>
          </p:cNvSpPr>
          <p:nvPr>
            <p:ph type="subTitle" idx="1"/>
          </p:nvPr>
        </p:nvSpPr>
        <p:spPr>
          <a:xfrm>
            <a:off x="2211861" y="1600200"/>
            <a:ext cx="6934200" cy="4572000"/>
          </a:xfrm>
        </p:spPr>
        <p:txBody>
          <a:bodyPr>
            <a:normAutofit/>
          </a:bodyPr>
          <a:lstStyle/>
          <a:p>
            <a:pPr algn="l"/>
            <a:r>
              <a:rPr lang="en-US" sz="2800" b="1" dirty="0">
                <a:solidFill>
                  <a:schemeClr val="tx1"/>
                </a:solidFill>
              </a:rPr>
              <a:t>School</a:t>
            </a:r>
          </a:p>
          <a:p>
            <a:pPr algn="l"/>
            <a:endParaRPr lang="en-US" sz="800" b="1" dirty="0">
              <a:solidFill>
                <a:schemeClr val="tx1"/>
              </a:solidFill>
            </a:endParaRPr>
          </a:p>
          <a:p>
            <a:pPr marL="171450" indent="-171450" algn="l">
              <a:buFont typeface="Arial" panose="020B0604020202020204" pitchFamily="34" charset="0"/>
              <a:buChar char="•"/>
            </a:pPr>
            <a:r>
              <a:rPr lang="en-US" sz="2400" dirty="0">
                <a:solidFill>
                  <a:schemeClr val="tx1"/>
                </a:solidFill>
              </a:rPr>
              <a:t>Inspirational speakers</a:t>
            </a:r>
          </a:p>
          <a:p>
            <a:pPr marL="171450" indent="-171450" algn="l">
              <a:buFont typeface="Arial" panose="020B0604020202020204" pitchFamily="34" charset="0"/>
              <a:buChar char="•"/>
            </a:pPr>
            <a:r>
              <a:rPr lang="en-US" sz="2400" dirty="0">
                <a:solidFill>
                  <a:schemeClr val="tx1"/>
                </a:solidFill>
              </a:rPr>
              <a:t>Posters with drug facts</a:t>
            </a:r>
          </a:p>
          <a:p>
            <a:pPr marL="171450" indent="-171450" algn="l">
              <a:buFont typeface="Arial" panose="020B0604020202020204" pitchFamily="34" charset="0"/>
              <a:buChar char="•"/>
            </a:pPr>
            <a:r>
              <a:rPr lang="en-US" sz="2400" dirty="0">
                <a:solidFill>
                  <a:schemeClr val="tx1"/>
                </a:solidFill>
              </a:rPr>
              <a:t>Workshops</a:t>
            </a:r>
          </a:p>
          <a:p>
            <a:pPr marL="171450" indent="-171450" algn="l">
              <a:buFont typeface="Arial" panose="020B0604020202020204" pitchFamily="34" charset="0"/>
              <a:buChar char="•"/>
            </a:pPr>
            <a:r>
              <a:rPr lang="en-US" sz="2400" dirty="0">
                <a:solidFill>
                  <a:schemeClr val="tx1"/>
                </a:solidFill>
              </a:rPr>
              <a:t>Having students pledge sobriety</a:t>
            </a:r>
          </a:p>
          <a:p>
            <a:pPr marL="171450" indent="-171450" algn="l">
              <a:buFont typeface="Arial" panose="020B0604020202020204" pitchFamily="34" charset="0"/>
              <a:buChar char="•"/>
            </a:pPr>
            <a:r>
              <a:rPr lang="en-US" sz="2400" dirty="0" smtClean="0">
                <a:solidFill>
                  <a:schemeClr val="tx1"/>
                </a:solidFill>
              </a:rPr>
              <a:t>D.A.R.E.</a:t>
            </a:r>
            <a:endParaRPr lang="en-US" sz="2400" dirty="0">
              <a:solidFill>
                <a:schemeClr val="tx1"/>
              </a:solidFill>
            </a:endParaRPr>
          </a:p>
          <a:p>
            <a:pPr marL="171450" indent="-171450" algn="l">
              <a:buFont typeface="Arial" panose="020B0604020202020204" pitchFamily="34" charset="0"/>
              <a:buChar char="•"/>
            </a:pPr>
            <a:r>
              <a:rPr lang="en-US" sz="2400" dirty="0">
                <a:solidFill>
                  <a:schemeClr val="tx1"/>
                </a:solidFill>
              </a:rPr>
              <a:t>Operation Snowball</a:t>
            </a:r>
          </a:p>
          <a:p>
            <a:pPr marL="171450" indent="-171450" algn="l">
              <a:buFont typeface="Arial" panose="020B0604020202020204" pitchFamily="34" charset="0"/>
              <a:buChar char="•"/>
            </a:pPr>
            <a:r>
              <a:rPr lang="en-US" sz="2400" dirty="0">
                <a:solidFill>
                  <a:schemeClr val="tx1"/>
                </a:solidFill>
              </a:rPr>
              <a:t>Just Say No</a:t>
            </a:r>
          </a:p>
          <a:p>
            <a:pPr marL="171450" indent="-171450" algn="l">
              <a:buFont typeface="Arial" panose="020B0604020202020204" pitchFamily="34" charset="0"/>
              <a:buChar char="•"/>
            </a:pPr>
            <a:endParaRPr lang="en-US" sz="8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9243CB7A-4B5E-4328-A1DB-19D7D4A4329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807136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47799"/>
          </a:xfrm>
        </p:spPr>
        <p:txBody>
          <a:bodyPr>
            <a:noAutofit/>
          </a:bodyPr>
          <a:lstStyle/>
          <a:p>
            <a:pPr algn="l"/>
            <a:r>
              <a:rPr lang="en-US" sz="3600" b="1" dirty="0"/>
              <a:t>                  Prevention and Intervention</a:t>
            </a:r>
          </a:p>
        </p:txBody>
      </p:sp>
      <p:sp>
        <p:nvSpPr>
          <p:cNvPr id="3" name="Subtitle 2"/>
          <p:cNvSpPr>
            <a:spLocks noGrp="1"/>
          </p:cNvSpPr>
          <p:nvPr>
            <p:ph type="subTitle" idx="1"/>
          </p:nvPr>
        </p:nvSpPr>
        <p:spPr>
          <a:xfrm>
            <a:off x="2211861" y="1600200"/>
            <a:ext cx="6934200" cy="4572000"/>
          </a:xfrm>
        </p:spPr>
        <p:txBody>
          <a:bodyPr>
            <a:normAutofit/>
          </a:bodyPr>
          <a:lstStyle/>
          <a:p>
            <a:pPr algn="l"/>
            <a:r>
              <a:rPr lang="en-US" sz="2800" b="1" dirty="0">
                <a:solidFill>
                  <a:schemeClr val="tx1"/>
                </a:solidFill>
              </a:rPr>
              <a:t>Community</a:t>
            </a:r>
          </a:p>
          <a:p>
            <a:pPr algn="l"/>
            <a:endParaRPr lang="en-US" sz="800" b="1" dirty="0">
              <a:solidFill>
                <a:schemeClr val="tx1"/>
              </a:solidFill>
            </a:endParaRPr>
          </a:p>
          <a:p>
            <a:pPr algn="l"/>
            <a:r>
              <a:rPr lang="en-US" sz="2400" dirty="0" smtClean="0">
                <a:solidFill>
                  <a:schemeClr val="tx1"/>
                </a:solidFill>
              </a:rPr>
              <a:t>Five </a:t>
            </a:r>
            <a:r>
              <a:rPr lang="en-US" sz="2400" dirty="0">
                <a:solidFill>
                  <a:schemeClr val="tx1"/>
                </a:solidFill>
              </a:rPr>
              <a:t>types of community-based programs </a:t>
            </a:r>
            <a:r>
              <a:rPr lang="en-US" sz="2400" dirty="0" smtClean="0">
                <a:solidFill>
                  <a:schemeClr val="tx1"/>
                </a:solidFill>
              </a:rPr>
              <a:t>address </a:t>
            </a:r>
            <a:r>
              <a:rPr lang="en-US" sz="2400" dirty="0">
                <a:solidFill>
                  <a:schemeClr val="tx1"/>
                </a:solidFill>
              </a:rPr>
              <a:t>youth substance abuse: </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Drug-free programs</a:t>
            </a:r>
          </a:p>
          <a:p>
            <a:pPr marL="342900" indent="-342900" algn="l">
              <a:buFont typeface="Arial" panose="020B0604020202020204" pitchFamily="34" charset="0"/>
              <a:buChar char="•"/>
            </a:pPr>
            <a:r>
              <a:rPr lang="en-US" sz="2400" dirty="0">
                <a:solidFill>
                  <a:schemeClr val="tx1"/>
                </a:solidFill>
              </a:rPr>
              <a:t>Residential treatment facilities</a:t>
            </a:r>
          </a:p>
          <a:p>
            <a:pPr marL="342900" indent="-342900" algn="l">
              <a:buFont typeface="Arial" panose="020B0604020202020204" pitchFamily="34" charset="0"/>
              <a:buChar char="•"/>
            </a:pPr>
            <a:r>
              <a:rPr lang="en-US" sz="2400" dirty="0" smtClean="0">
                <a:solidFill>
                  <a:schemeClr val="tx1"/>
                </a:solidFill>
              </a:rPr>
              <a:t>Day care </a:t>
            </a:r>
            <a:r>
              <a:rPr lang="en-US" sz="2400" dirty="0">
                <a:solidFill>
                  <a:schemeClr val="tx1"/>
                </a:solidFill>
              </a:rPr>
              <a:t>programs</a:t>
            </a:r>
          </a:p>
          <a:p>
            <a:pPr marL="342900" indent="-342900" algn="l">
              <a:buFont typeface="Arial" panose="020B0604020202020204" pitchFamily="34" charset="0"/>
              <a:buChar char="•"/>
            </a:pPr>
            <a:r>
              <a:rPr lang="en-US" sz="2400" dirty="0">
                <a:solidFill>
                  <a:schemeClr val="tx1"/>
                </a:solidFill>
              </a:rPr>
              <a:t>Aftercare programs</a:t>
            </a:r>
          </a:p>
          <a:p>
            <a:pPr marL="342900" indent="-342900" algn="l">
              <a:buFont typeface="Arial" panose="020B0604020202020204" pitchFamily="34" charset="0"/>
              <a:buChar char="•"/>
            </a:pPr>
            <a:r>
              <a:rPr lang="en-US" sz="2400" dirty="0">
                <a:solidFill>
                  <a:schemeClr val="tx1"/>
                </a:solidFill>
              </a:rPr>
              <a:t>Therapeutic </a:t>
            </a:r>
            <a:r>
              <a:rPr lang="en-US" sz="2400" dirty="0" smtClean="0">
                <a:solidFill>
                  <a:schemeClr val="tx1"/>
                </a:solidFill>
              </a:rPr>
              <a:t>communities</a:t>
            </a:r>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DEC02AEA-C085-4DC7-BCA1-5A6B49ACD53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750942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and Intervention</a:t>
            </a:r>
          </a:p>
        </p:txBody>
      </p:sp>
      <p:sp>
        <p:nvSpPr>
          <p:cNvPr id="3" name="Subtitle 2"/>
          <p:cNvSpPr>
            <a:spLocks noGrp="1"/>
          </p:cNvSpPr>
          <p:nvPr>
            <p:ph type="subTitle" idx="1"/>
          </p:nvPr>
        </p:nvSpPr>
        <p:spPr>
          <a:xfrm>
            <a:off x="2211861" y="1600200"/>
            <a:ext cx="6934200" cy="4572000"/>
          </a:xfrm>
        </p:spPr>
        <p:txBody>
          <a:bodyPr>
            <a:normAutofit/>
          </a:bodyPr>
          <a:lstStyle/>
          <a:p>
            <a:pPr algn="l"/>
            <a:endParaRPr lang="en-US" sz="800" b="1" dirty="0">
              <a:solidFill>
                <a:schemeClr val="tx1"/>
              </a:solidFill>
            </a:endParaRPr>
          </a:p>
          <a:p>
            <a:pPr algn="l"/>
            <a:r>
              <a:rPr lang="en-US" sz="2800" b="1" dirty="0">
                <a:solidFill>
                  <a:schemeClr val="tx1"/>
                </a:solidFill>
              </a:rPr>
              <a:t>The Disease Model</a:t>
            </a:r>
          </a:p>
          <a:p>
            <a:pPr algn="l"/>
            <a:endParaRPr lang="en-US" sz="800" b="1" dirty="0">
              <a:solidFill>
                <a:schemeClr val="tx1"/>
              </a:solidFill>
            </a:endParaRPr>
          </a:p>
          <a:p>
            <a:pPr marL="457200" indent="-457200" algn="l">
              <a:buFont typeface="Arial" panose="020B0604020202020204" pitchFamily="34" charset="0"/>
              <a:buChar char="•"/>
            </a:pPr>
            <a:r>
              <a:rPr lang="en-US" sz="2400" dirty="0">
                <a:solidFill>
                  <a:schemeClr val="tx1"/>
                </a:solidFill>
              </a:rPr>
              <a:t>Perhaps one of the most publicly known treatments for alcoholism is the 12-step program facilitated through Alcoholics Anonymous. </a:t>
            </a:r>
          </a:p>
          <a:p>
            <a:pPr marL="457200" indent="-457200" algn="l">
              <a:buFont typeface="Arial" panose="020B0604020202020204" pitchFamily="34" charset="0"/>
              <a:buChar char="•"/>
            </a:pPr>
            <a:endParaRPr lang="en-US" sz="800" dirty="0">
              <a:solidFill>
                <a:schemeClr val="tx1"/>
              </a:solidFill>
            </a:endParaRPr>
          </a:p>
          <a:p>
            <a:pPr marL="457200" indent="-457200" algn="l">
              <a:buFont typeface="Arial" panose="020B0604020202020204" pitchFamily="34" charset="0"/>
              <a:buChar char="•"/>
            </a:pPr>
            <a:r>
              <a:rPr lang="en-US" sz="2400" dirty="0">
                <a:solidFill>
                  <a:schemeClr val="tx1"/>
                </a:solidFill>
              </a:rPr>
              <a:t>The foundation of this program is built on the first step: acknowledging alcoholism as a disease to which the alcoholic is powerless.</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F7E4A018-0507-4C20-A00F-F8CDB718F82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593866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Prevention and Intervention</a:t>
            </a:r>
          </a:p>
        </p:txBody>
      </p:sp>
      <p:sp>
        <p:nvSpPr>
          <p:cNvPr id="3" name="Subtitle 2"/>
          <p:cNvSpPr>
            <a:spLocks noGrp="1"/>
          </p:cNvSpPr>
          <p:nvPr>
            <p:ph type="subTitle" idx="1"/>
          </p:nvPr>
        </p:nvSpPr>
        <p:spPr>
          <a:xfrm>
            <a:off x="2211861" y="1600200"/>
            <a:ext cx="6934200" cy="4572000"/>
          </a:xfrm>
        </p:spPr>
        <p:txBody>
          <a:bodyPr>
            <a:normAutofit/>
          </a:bodyPr>
          <a:lstStyle/>
          <a:p>
            <a:pPr algn="l"/>
            <a:r>
              <a:rPr lang="en-US" sz="2800" b="1" dirty="0">
                <a:solidFill>
                  <a:schemeClr val="tx1"/>
                </a:solidFill>
              </a:rPr>
              <a:t>Medication</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Medications offer help in suppressing withdrawal symptoms during the detoxification process.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Medications may also be used to help repair brain functioning, prevent relapse, and diminish cravings, which is how medications such as methadone help curb the use of severely addictive drugs like heroin.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7C38F0F1-11EA-4509-B953-2A26C5FD944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439387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Pharmacokinetics of Drugs</a:t>
            </a:r>
          </a:p>
        </p:txBody>
      </p:sp>
      <p:sp>
        <p:nvSpPr>
          <p:cNvPr id="3" name="Subtitle 2"/>
          <p:cNvSpPr>
            <a:spLocks noGrp="1"/>
          </p:cNvSpPr>
          <p:nvPr>
            <p:ph type="subTitle" idx="1"/>
          </p:nvPr>
        </p:nvSpPr>
        <p:spPr>
          <a:xfrm>
            <a:off x="2211861" y="1600200"/>
            <a:ext cx="6934200" cy="4572000"/>
          </a:xfrm>
        </p:spPr>
        <p:txBody>
          <a:bodyPr>
            <a:normAutofit/>
          </a:bodyPr>
          <a:lstStyle/>
          <a:p>
            <a:pPr algn="l"/>
            <a:r>
              <a:rPr lang="en-US" sz="2400" dirty="0" smtClean="0">
                <a:solidFill>
                  <a:schemeClr val="tx1"/>
                </a:solidFill>
              </a:rPr>
              <a:t>A drug goes through a </a:t>
            </a:r>
            <a:r>
              <a:rPr lang="en-US" sz="2400" dirty="0">
                <a:solidFill>
                  <a:schemeClr val="tx1"/>
                </a:solidFill>
              </a:rPr>
              <a:t>very specific process </a:t>
            </a:r>
            <a:r>
              <a:rPr lang="en-US" sz="2400" dirty="0" smtClean="0">
                <a:solidFill>
                  <a:schemeClr val="tx1"/>
                </a:solidFill>
              </a:rPr>
              <a:t>in </a:t>
            </a:r>
            <a:r>
              <a:rPr lang="en-US" sz="2400" dirty="0">
                <a:solidFill>
                  <a:schemeClr val="tx1"/>
                </a:solidFill>
              </a:rPr>
              <a:t>the human </a:t>
            </a:r>
            <a:r>
              <a:rPr lang="en-US" sz="2400" dirty="0" smtClean="0">
                <a:solidFill>
                  <a:schemeClr val="tx1"/>
                </a:solidFill>
              </a:rPr>
              <a:t>body: </a:t>
            </a:r>
            <a:endParaRPr lang="en-US" sz="2400" dirty="0">
              <a:solidFill>
                <a:schemeClr val="tx1"/>
              </a:solidFill>
            </a:endParaRPr>
          </a:p>
          <a:p>
            <a:pPr algn="l"/>
            <a:endParaRPr lang="en-US" sz="800" dirty="0">
              <a:solidFill>
                <a:schemeClr val="tx1"/>
              </a:solidFill>
            </a:endParaRPr>
          </a:p>
          <a:p>
            <a:pPr marL="457200" indent="-457200" algn="l">
              <a:buFont typeface="+mj-lt"/>
              <a:buAutoNum type="alphaLcPeriod"/>
            </a:pPr>
            <a:r>
              <a:rPr lang="en-US" sz="2400" dirty="0">
                <a:solidFill>
                  <a:schemeClr val="tx1"/>
                </a:solidFill>
              </a:rPr>
              <a:t>The drug is absorbed into the </a:t>
            </a:r>
            <a:r>
              <a:rPr lang="en-US" sz="2400" dirty="0" smtClean="0">
                <a:solidFill>
                  <a:schemeClr val="tx1"/>
                </a:solidFill>
              </a:rPr>
              <a:t>body.</a:t>
            </a:r>
            <a:endParaRPr lang="en-US" sz="2400" dirty="0">
              <a:solidFill>
                <a:schemeClr val="tx1"/>
              </a:solidFill>
            </a:endParaRPr>
          </a:p>
          <a:p>
            <a:pPr marL="457200" indent="-457200" algn="l">
              <a:buFont typeface="+mj-lt"/>
              <a:buAutoNum type="alphaLcPeriod"/>
            </a:pPr>
            <a:r>
              <a:rPr lang="en-US" sz="2400" dirty="0">
                <a:solidFill>
                  <a:schemeClr val="tx1"/>
                </a:solidFill>
              </a:rPr>
              <a:t>The drug and metabolites are distributed in </a:t>
            </a:r>
            <a:r>
              <a:rPr lang="en-US" sz="2400" dirty="0" smtClean="0">
                <a:solidFill>
                  <a:schemeClr val="tx1"/>
                </a:solidFill>
              </a:rPr>
              <a:t>tissues.</a:t>
            </a:r>
            <a:endParaRPr lang="en-US" sz="2400" dirty="0">
              <a:solidFill>
                <a:schemeClr val="tx1"/>
              </a:solidFill>
            </a:endParaRPr>
          </a:p>
          <a:p>
            <a:pPr marL="457200" indent="-457200" algn="l">
              <a:buFont typeface="+mj-lt"/>
              <a:buAutoNum type="alphaLcPeriod"/>
            </a:pPr>
            <a:r>
              <a:rPr lang="en-US" sz="2400" dirty="0">
                <a:solidFill>
                  <a:schemeClr val="tx1"/>
                </a:solidFill>
              </a:rPr>
              <a:t>The drug is </a:t>
            </a:r>
            <a:r>
              <a:rPr lang="en-US" sz="2400" dirty="0" smtClean="0">
                <a:solidFill>
                  <a:schemeClr val="tx1"/>
                </a:solidFill>
              </a:rPr>
              <a:t>metabolized.</a:t>
            </a:r>
            <a:endParaRPr lang="en-US" sz="2400" dirty="0">
              <a:solidFill>
                <a:schemeClr val="tx1"/>
              </a:solidFill>
            </a:endParaRPr>
          </a:p>
          <a:p>
            <a:pPr marL="457200" indent="-457200" algn="l">
              <a:buFont typeface="+mj-lt"/>
              <a:buAutoNum type="alphaLcPeriod"/>
            </a:pPr>
            <a:r>
              <a:rPr lang="en-US" sz="2400" dirty="0">
                <a:solidFill>
                  <a:schemeClr val="tx1"/>
                </a:solidFill>
              </a:rPr>
              <a:t>The drug and metabolites are eliminated from the body.</a:t>
            </a:r>
          </a:p>
          <a:p>
            <a:pPr marL="342900" indent="-342900" algn="l">
              <a:buFont typeface="Arial" pitchFamily="34" charset="0"/>
              <a:buChar char="•"/>
            </a:pPr>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E7BA02D7-C8A8-4C6A-A5F2-F38727B73DD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896612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Pharmacokinetics of Drugs</a:t>
            </a:r>
          </a:p>
        </p:txBody>
      </p:sp>
      <p:sp>
        <p:nvSpPr>
          <p:cNvPr id="3" name="Subtitle 2"/>
          <p:cNvSpPr>
            <a:spLocks noGrp="1"/>
          </p:cNvSpPr>
          <p:nvPr>
            <p:ph type="subTitle" idx="1"/>
          </p:nvPr>
        </p:nvSpPr>
        <p:spPr>
          <a:xfrm>
            <a:off x="2211861" y="1600200"/>
            <a:ext cx="6934200" cy="4572000"/>
          </a:xfrm>
        </p:spPr>
        <p:txBody>
          <a:bodyPr>
            <a:normAutofit/>
          </a:bodyPr>
          <a:lstStyle/>
          <a:p>
            <a:pPr algn="l"/>
            <a:r>
              <a:rPr lang="en-US" sz="2400" b="1" dirty="0">
                <a:solidFill>
                  <a:schemeClr val="tx1"/>
                </a:solidFill>
              </a:rPr>
              <a:t>The Nervous System</a:t>
            </a:r>
            <a:endParaRPr lang="en-US" sz="800" b="1" dirty="0">
              <a:solidFill>
                <a:schemeClr val="tx1"/>
              </a:solidFill>
            </a:endParaRPr>
          </a:p>
          <a:p>
            <a:pPr algn="l"/>
            <a:r>
              <a:rPr lang="en-US" sz="2400" b="1" dirty="0">
                <a:solidFill>
                  <a:schemeClr val="tx1"/>
                </a:solidFill>
              </a:rPr>
              <a:t>Synapses and Neurotransmitters</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Neurotransmission in the synapse occurs through a series of five stages:</a:t>
            </a:r>
          </a:p>
          <a:p>
            <a:pPr algn="l"/>
            <a:endParaRPr lang="en-US" sz="800" dirty="0">
              <a:solidFill>
                <a:schemeClr val="tx1"/>
              </a:solidFill>
            </a:endParaRPr>
          </a:p>
          <a:p>
            <a:pPr marL="971550" lvl="1" indent="-514350" algn="l">
              <a:buFont typeface="+mj-lt"/>
              <a:buAutoNum type="alphaLcPeriod"/>
            </a:pPr>
            <a:r>
              <a:rPr lang="en-US" sz="2400" dirty="0">
                <a:solidFill>
                  <a:schemeClr val="tx1"/>
                </a:solidFill>
              </a:rPr>
              <a:t>Release of the neurotransmitter</a:t>
            </a:r>
          </a:p>
          <a:p>
            <a:pPr marL="971550" lvl="1" indent="-514350" algn="l">
              <a:buFont typeface="+mj-lt"/>
              <a:buAutoNum type="alphaLcPeriod"/>
            </a:pPr>
            <a:r>
              <a:rPr lang="en-US" sz="2400" dirty="0">
                <a:solidFill>
                  <a:schemeClr val="tx1"/>
                </a:solidFill>
              </a:rPr>
              <a:t>Interaction with the receptor</a:t>
            </a:r>
          </a:p>
          <a:p>
            <a:pPr marL="971550" lvl="1" indent="-514350" algn="l">
              <a:buFont typeface="+mj-lt"/>
              <a:buAutoNum type="alphaLcPeriod"/>
            </a:pPr>
            <a:r>
              <a:rPr lang="en-US" sz="2400" dirty="0">
                <a:solidFill>
                  <a:schemeClr val="tx1"/>
                </a:solidFill>
              </a:rPr>
              <a:t>Degradation of the neurotransmitter</a:t>
            </a:r>
          </a:p>
          <a:p>
            <a:pPr marL="971550" lvl="1" indent="-514350" algn="l">
              <a:buFont typeface="+mj-lt"/>
              <a:buAutoNum type="alphaLcPeriod"/>
            </a:pPr>
            <a:r>
              <a:rPr lang="en-US" sz="2400" dirty="0">
                <a:solidFill>
                  <a:schemeClr val="tx1"/>
                </a:solidFill>
              </a:rPr>
              <a:t>Diffusion from the receptor</a:t>
            </a:r>
          </a:p>
          <a:p>
            <a:pPr marL="971550" lvl="1" indent="-514350" algn="l">
              <a:buFont typeface="+mj-lt"/>
              <a:buAutoNum type="alphaLcPeriod"/>
            </a:pPr>
            <a:r>
              <a:rPr lang="en-US" sz="2400" dirty="0">
                <a:solidFill>
                  <a:schemeClr val="tx1"/>
                </a:solidFill>
              </a:rPr>
              <a:t>Resynthesization or restoration of the neurotransmitter</a:t>
            </a:r>
          </a:p>
          <a:p>
            <a:pPr marL="342900" indent="-342900" algn="l">
              <a:buFont typeface="Arial" pitchFamily="34" charset="0"/>
              <a:buChar char="•"/>
            </a:pPr>
            <a:endParaRPr lang="en-US" sz="8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C8285086-2B9B-4D41-AE2F-12BEA7C0D14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127549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Pharmacokinetics of Drugs</a:t>
            </a:r>
          </a:p>
        </p:txBody>
      </p:sp>
      <p:sp>
        <p:nvSpPr>
          <p:cNvPr id="3" name="Subtitle 2"/>
          <p:cNvSpPr>
            <a:spLocks noGrp="1"/>
          </p:cNvSpPr>
          <p:nvPr>
            <p:ph type="subTitle" idx="1"/>
          </p:nvPr>
        </p:nvSpPr>
        <p:spPr>
          <a:xfrm>
            <a:off x="2211861" y="1600200"/>
            <a:ext cx="6934200" cy="4572000"/>
          </a:xfrm>
        </p:spPr>
        <p:txBody>
          <a:bodyPr>
            <a:normAutofit lnSpcReduction="10000"/>
          </a:bodyPr>
          <a:lstStyle/>
          <a:p>
            <a:pPr algn="l"/>
            <a:r>
              <a:rPr lang="en-US" sz="2800" b="1" dirty="0">
                <a:solidFill>
                  <a:schemeClr val="tx1"/>
                </a:solidFill>
              </a:rPr>
              <a:t>The Nervous System</a:t>
            </a:r>
          </a:p>
          <a:p>
            <a:pPr algn="l"/>
            <a:endParaRPr lang="en-US" sz="900" b="1" dirty="0">
              <a:solidFill>
                <a:schemeClr val="tx1"/>
              </a:solidFill>
            </a:endParaRPr>
          </a:p>
          <a:p>
            <a:pPr algn="l"/>
            <a:r>
              <a:rPr lang="en-US" sz="2600" dirty="0">
                <a:solidFill>
                  <a:schemeClr val="tx1"/>
                </a:solidFill>
              </a:rPr>
              <a:t>When drugs enter the system they act on and modify processes in these different stages. There are four ways in which they may do this:</a:t>
            </a:r>
          </a:p>
          <a:p>
            <a:pPr algn="l"/>
            <a:endParaRPr lang="en-US" sz="800" dirty="0">
              <a:solidFill>
                <a:schemeClr val="tx1"/>
              </a:solidFill>
            </a:endParaRPr>
          </a:p>
          <a:p>
            <a:pPr marL="971550" lvl="1" indent="-514350" algn="l">
              <a:buFont typeface="Arial" panose="020B0604020202020204" pitchFamily="34" charset="0"/>
              <a:buChar char="•"/>
            </a:pPr>
            <a:r>
              <a:rPr lang="en-US" sz="2600" dirty="0">
                <a:solidFill>
                  <a:schemeClr val="tx1"/>
                </a:solidFill>
              </a:rPr>
              <a:t>Drugs can mimic certain neurotransmitters. </a:t>
            </a:r>
          </a:p>
          <a:p>
            <a:pPr lvl="1" algn="l"/>
            <a:endParaRPr lang="en-US" sz="900" dirty="0">
              <a:solidFill>
                <a:schemeClr val="tx1"/>
              </a:solidFill>
            </a:endParaRPr>
          </a:p>
          <a:p>
            <a:pPr marL="971550" lvl="1" indent="-514350" algn="l">
              <a:buFont typeface="Arial" panose="020B0604020202020204" pitchFamily="34" charset="0"/>
              <a:buChar char="•"/>
            </a:pPr>
            <a:r>
              <a:rPr lang="en-US" sz="2600" dirty="0">
                <a:solidFill>
                  <a:schemeClr val="tx1"/>
                </a:solidFill>
              </a:rPr>
              <a:t>Drugs may </a:t>
            </a:r>
            <a:r>
              <a:rPr lang="en-US" sz="2600" dirty="0" smtClean="0">
                <a:solidFill>
                  <a:schemeClr val="tx1"/>
                </a:solidFill>
              </a:rPr>
              <a:t>block </a:t>
            </a:r>
            <a:r>
              <a:rPr lang="en-US" sz="2600" dirty="0">
                <a:solidFill>
                  <a:schemeClr val="tx1"/>
                </a:solidFill>
              </a:rPr>
              <a:t>the effects of neurotransmitters by fitting into receptor sites and preventing neurotransmitters from acting.</a:t>
            </a:r>
          </a:p>
          <a:p>
            <a:pPr marL="342900" indent="-342900" algn="l">
              <a:buFont typeface="Arial" pitchFamily="34" charset="0"/>
              <a:buChar char="•"/>
            </a:pPr>
            <a:endParaRPr lang="en-US" sz="8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0C44ED2A-9380-4BDD-A304-40F4502E08C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833850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Pharmacokinetics of Drugs</a:t>
            </a:r>
          </a:p>
        </p:txBody>
      </p:sp>
      <p:sp>
        <p:nvSpPr>
          <p:cNvPr id="3" name="Subtitle 2"/>
          <p:cNvSpPr>
            <a:spLocks noGrp="1"/>
          </p:cNvSpPr>
          <p:nvPr>
            <p:ph type="subTitle" idx="1"/>
          </p:nvPr>
        </p:nvSpPr>
        <p:spPr>
          <a:xfrm>
            <a:off x="2211861" y="1600200"/>
            <a:ext cx="6934200" cy="4572000"/>
          </a:xfrm>
        </p:spPr>
        <p:txBody>
          <a:bodyPr>
            <a:normAutofit/>
          </a:bodyPr>
          <a:lstStyle/>
          <a:p>
            <a:pPr algn="l"/>
            <a:r>
              <a:rPr lang="en-US" sz="2800" b="1" dirty="0">
                <a:solidFill>
                  <a:schemeClr val="tx1"/>
                </a:solidFill>
              </a:rPr>
              <a:t>The Nervous System</a:t>
            </a:r>
          </a:p>
          <a:p>
            <a:pPr algn="l"/>
            <a:endParaRPr lang="en-US" sz="800" b="1" dirty="0">
              <a:solidFill>
                <a:schemeClr val="tx1"/>
              </a:solidFill>
            </a:endParaRPr>
          </a:p>
          <a:p>
            <a:pPr marL="914400" lvl="1" indent="-457200" algn="l">
              <a:buFont typeface="Arial" panose="020B0604020202020204" pitchFamily="34" charset="0"/>
              <a:buChar char="•"/>
            </a:pPr>
            <a:r>
              <a:rPr lang="en-US" sz="2400" dirty="0">
                <a:solidFill>
                  <a:schemeClr val="tx1"/>
                </a:solidFill>
              </a:rPr>
              <a:t>Drugs may affect the length of time a neurotransmitter remains in the synaptic gap.</a:t>
            </a:r>
          </a:p>
          <a:p>
            <a:pPr lvl="1" algn="l"/>
            <a:endParaRPr lang="en-US" sz="800" dirty="0">
              <a:solidFill>
                <a:schemeClr val="tx1"/>
              </a:solidFill>
            </a:endParaRPr>
          </a:p>
          <a:p>
            <a:pPr marL="971550" lvl="1" indent="-514350" algn="l">
              <a:buFont typeface="Arial" panose="020B0604020202020204" pitchFamily="34" charset="0"/>
              <a:buChar char="•"/>
            </a:pPr>
            <a:r>
              <a:rPr lang="en-US" sz="2400" dirty="0">
                <a:solidFill>
                  <a:schemeClr val="tx1"/>
                </a:solidFill>
              </a:rPr>
              <a:t>Drugs may increase or decrease the amount of neurotransmitter released (Lane Community College, 2008).</a:t>
            </a:r>
          </a:p>
          <a:p>
            <a:pPr marL="342900" indent="-342900" algn="l">
              <a:buFont typeface="Arial" pitchFamily="34" charset="0"/>
              <a:buChar char="•"/>
            </a:pPr>
            <a:endParaRPr lang="en-US" sz="8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A5DFB736-0BC0-42DA-98FF-BB1E0A80682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852045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Drug Availability and Variation</a:t>
            </a:r>
          </a:p>
        </p:txBody>
      </p:sp>
      <p:sp>
        <p:nvSpPr>
          <p:cNvPr id="3" name="Subtitle 2"/>
          <p:cNvSpPr>
            <a:spLocks noGrp="1"/>
          </p:cNvSpPr>
          <p:nvPr>
            <p:ph type="subTitle" idx="1"/>
          </p:nvPr>
        </p:nvSpPr>
        <p:spPr>
          <a:xfrm>
            <a:off x="2211861" y="1600200"/>
            <a:ext cx="6934200" cy="4572000"/>
          </a:xfrm>
        </p:spPr>
        <p:txBody>
          <a:bodyPr>
            <a:normAutofit fontScale="85000" lnSpcReduction="20000"/>
          </a:bodyPr>
          <a:lstStyle/>
          <a:p>
            <a:pPr algn="l"/>
            <a:r>
              <a:rPr lang="en-US" sz="2800" dirty="0">
                <a:solidFill>
                  <a:schemeClr val="tx1"/>
                </a:solidFill>
              </a:rPr>
              <a:t>The substances most commonly abused </a:t>
            </a:r>
            <a:r>
              <a:rPr lang="en-US" sz="2800" dirty="0" smtClean="0">
                <a:solidFill>
                  <a:schemeClr val="tx1"/>
                </a:solidFill>
              </a:rPr>
              <a:t>by </a:t>
            </a:r>
            <a:r>
              <a:rPr lang="en-US" sz="2800" dirty="0">
                <a:solidFill>
                  <a:schemeClr val="tx1"/>
                </a:solidFill>
              </a:rPr>
              <a:t>adolescents include the following: </a:t>
            </a:r>
          </a:p>
          <a:p>
            <a:pPr algn="l"/>
            <a:endParaRPr lang="en-US" sz="1000" dirty="0">
              <a:solidFill>
                <a:schemeClr val="tx1"/>
              </a:solidFill>
            </a:endParaRPr>
          </a:p>
          <a:p>
            <a:pPr algn="l"/>
            <a:r>
              <a:rPr lang="en-US" sz="2800" dirty="0">
                <a:solidFill>
                  <a:schemeClr val="tx1"/>
                </a:solidFill>
              </a:rPr>
              <a:t>Marijuana (36.4%)</a:t>
            </a:r>
          </a:p>
          <a:p>
            <a:pPr algn="l"/>
            <a:r>
              <a:rPr lang="en-US" sz="2800" dirty="0">
                <a:solidFill>
                  <a:schemeClr val="tx1"/>
                </a:solidFill>
              </a:rPr>
              <a:t>Amphetamines (8.7%)</a:t>
            </a:r>
          </a:p>
          <a:p>
            <a:pPr algn="l"/>
            <a:r>
              <a:rPr lang="en-US" sz="2800" dirty="0">
                <a:solidFill>
                  <a:schemeClr val="tx1"/>
                </a:solidFill>
              </a:rPr>
              <a:t>Synthetic marijuana (7.9%)</a:t>
            </a:r>
          </a:p>
          <a:p>
            <a:pPr algn="l"/>
            <a:r>
              <a:rPr lang="en-US" sz="2800" dirty="0">
                <a:solidFill>
                  <a:schemeClr val="tx1"/>
                </a:solidFill>
              </a:rPr>
              <a:t>Prescription painkillers (7.1%)</a:t>
            </a:r>
          </a:p>
          <a:p>
            <a:pPr algn="l"/>
            <a:r>
              <a:rPr lang="en-US" sz="2800" dirty="0">
                <a:solidFill>
                  <a:schemeClr val="tx1"/>
                </a:solidFill>
              </a:rPr>
              <a:t>Cough medicine (5.0%)</a:t>
            </a:r>
          </a:p>
          <a:p>
            <a:pPr algn="l"/>
            <a:r>
              <a:rPr lang="en-US" sz="2800" dirty="0">
                <a:solidFill>
                  <a:schemeClr val="tx1"/>
                </a:solidFill>
              </a:rPr>
              <a:t>Sedatives (4.8%)</a:t>
            </a:r>
          </a:p>
          <a:p>
            <a:pPr algn="l"/>
            <a:r>
              <a:rPr lang="en-US" sz="2800" dirty="0">
                <a:solidFill>
                  <a:schemeClr val="tx1"/>
                </a:solidFill>
              </a:rPr>
              <a:t>Tranquilizers (4.6%)</a:t>
            </a:r>
          </a:p>
          <a:p>
            <a:pPr algn="l"/>
            <a:r>
              <a:rPr lang="en-US" sz="2800" dirty="0">
                <a:solidFill>
                  <a:schemeClr val="tx1"/>
                </a:solidFill>
              </a:rPr>
              <a:t>Hallucinogens (4.5%)</a:t>
            </a:r>
          </a:p>
          <a:p>
            <a:pPr algn="l"/>
            <a:r>
              <a:rPr lang="en-US" sz="2800" dirty="0">
                <a:solidFill>
                  <a:schemeClr val="tx1"/>
                </a:solidFill>
              </a:rPr>
              <a:t>MDMA (4.0%)</a:t>
            </a:r>
          </a:p>
          <a:p>
            <a:pPr algn="l"/>
            <a:r>
              <a:rPr lang="en-US" sz="2800" dirty="0">
                <a:solidFill>
                  <a:schemeClr val="tx1"/>
                </a:solidFill>
              </a:rPr>
              <a:t>Salvia (3.4%)</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9D0A9B9B-3566-4DB8-8970-AAC3A417687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144087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a:t>                Drug Availability and Variation</a:t>
            </a:r>
          </a:p>
        </p:txBody>
      </p:sp>
      <p:sp>
        <p:nvSpPr>
          <p:cNvPr id="3" name="Subtitle 2"/>
          <p:cNvSpPr>
            <a:spLocks noGrp="1"/>
          </p:cNvSpPr>
          <p:nvPr>
            <p:ph type="subTitle" idx="1"/>
          </p:nvPr>
        </p:nvSpPr>
        <p:spPr>
          <a:xfrm>
            <a:off x="2211861" y="1600200"/>
            <a:ext cx="6934200" cy="4572000"/>
          </a:xfrm>
        </p:spPr>
        <p:txBody>
          <a:bodyPr>
            <a:normAutofit/>
          </a:bodyPr>
          <a:lstStyle/>
          <a:p>
            <a:pPr algn="l"/>
            <a:r>
              <a:rPr lang="en-US" sz="2400" dirty="0">
                <a:solidFill>
                  <a:schemeClr val="tx1"/>
                </a:solidFill>
              </a:rPr>
              <a:t>Of these percentages:</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Younger adolescents are more likely to use </a:t>
            </a:r>
            <a:r>
              <a:rPr lang="en-US" sz="2400" dirty="0" smtClean="0">
                <a:solidFill>
                  <a:schemeClr val="tx1"/>
                </a:solidFill>
              </a:rPr>
              <a:t>inhalants (</a:t>
            </a:r>
            <a:r>
              <a:rPr lang="en-US" sz="2400" dirty="0">
                <a:solidFill>
                  <a:schemeClr val="tx1"/>
                </a:solidFill>
              </a:rPr>
              <a:t>i.e., glue, household cleaners, pens</a:t>
            </a:r>
            <a:r>
              <a:rPr lang="en-US" sz="2400" dirty="0" smtClean="0">
                <a:solidFill>
                  <a:schemeClr val="tx1"/>
                </a:solidFill>
              </a:rPr>
              <a:t>).</a:t>
            </a:r>
            <a:endParaRPr lang="en-US" sz="2400" dirty="0">
              <a:solidFill>
                <a:schemeClr val="tx1"/>
              </a:solidFill>
            </a:endParaRP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Older teenagers abuse synthetic marijuana (i.e., </a:t>
            </a:r>
            <a:r>
              <a:rPr lang="en-US" sz="2400" dirty="0" smtClean="0">
                <a:solidFill>
                  <a:schemeClr val="tx1"/>
                </a:solidFill>
              </a:rPr>
              <a:t>K2 and </a:t>
            </a:r>
            <a:r>
              <a:rPr lang="en-US" sz="2400" dirty="0">
                <a:solidFill>
                  <a:schemeClr val="tx1"/>
                </a:solidFill>
              </a:rPr>
              <a:t>spice</a:t>
            </a:r>
            <a:r>
              <a:rPr lang="en-US" sz="2400" dirty="0" smtClean="0">
                <a:solidFill>
                  <a:schemeClr val="tx1"/>
                </a:solidFill>
              </a:rPr>
              <a:t>).</a:t>
            </a:r>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CFA290C4-8C43-4002-918B-AF8C4CF1F93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87869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47799"/>
          </a:xfrm>
        </p:spPr>
        <p:txBody>
          <a:bodyPr>
            <a:noAutofit/>
          </a:bodyPr>
          <a:lstStyle/>
          <a:p>
            <a:pPr algn="l"/>
            <a:r>
              <a:rPr lang="en-US" sz="3600" b="1" dirty="0" smtClean="0"/>
              <a:t>                  Contributing Factors</a:t>
            </a:r>
            <a:endParaRPr lang="en-US" sz="3600" b="1" dirty="0"/>
          </a:p>
        </p:txBody>
      </p:sp>
      <p:sp>
        <p:nvSpPr>
          <p:cNvPr id="3" name="Subtitle 2"/>
          <p:cNvSpPr>
            <a:spLocks noGrp="1"/>
          </p:cNvSpPr>
          <p:nvPr>
            <p:ph type="subTitle" idx="1"/>
          </p:nvPr>
        </p:nvSpPr>
        <p:spPr>
          <a:xfrm>
            <a:off x="2211861" y="1600200"/>
            <a:ext cx="6934200" cy="4572000"/>
          </a:xfrm>
        </p:spPr>
        <p:txBody>
          <a:bodyPr>
            <a:normAutofit/>
          </a:bodyPr>
          <a:lstStyle/>
          <a:p>
            <a:pPr marL="342900" indent="-342900" algn="l">
              <a:buFont typeface="Arial" pitchFamily="34" charset="0"/>
              <a:buChar char="•"/>
            </a:pPr>
            <a:r>
              <a:rPr lang="en-US" sz="2400" dirty="0" smtClean="0">
                <a:solidFill>
                  <a:schemeClr val="tx1"/>
                </a:solidFill>
              </a:rPr>
              <a:t>An early age </a:t>
            </a:r>
            <a:r>
              <a:rPr lang="en-US" sz="2400" dirty="0">
                <a:solidFill>
                  <a:schemeClr val="tx1"/>
                </a:solidFill>
              </a:rPr>
              <a:t>of onset of experimental substance use is the best predictor of later substance abuse.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291C3CCE-3AD8-4B63-8A5F-D9364B4536F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815688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18" ma:contentTypeDescription="Create a new document." ma:contentTypeScope="" ma:versionID="ed1917c4b55fbbe55c72e7802ce53f2b">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e8f53b71bddc3a0e4ee064705ac727b7"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element ref="ns2:MediaLengthInSeconds" minOccurs="0"/>
                <xsd:element ref="ns2:Owner" minOccurs="0"/>
                <xsd:element ref="ns2:SOP" minOccurs="0"/>
                <xsd:element ref="ns2:SOP_x003a_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Owner" ma:index="22" nillable="true" ma:displayName="Owner" ma:list="UserInfo" ma:SharePointGroup="0" ma:internalName="Owner" ma:showField="Creat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OP" ma:index="23" nillable="true" ma:displayName="SOP" ma:list="{7e8250a3-01b4-4312-bac4-8787c1c5721d}" ma:internalName="SOP" ma:showField="Title">
      <xsd:simpleType>
        <xsd:restriction base="dms:Lookup"/>
      </xsd:simpleType>
    </xsd:element>
    <xsd:element name="SOP_x003a_Tags" ma:index="24" nillable="true" ma:displayName="SOP:Tags" ma:list="{7e8250a3-01b4-4312-bac4-8787c1c5721d}" ma:internalName="SOP_x003a_Tags" ma:readOnly="true" ma:showField="MediaServiceAutoTags" ma:web="3a003366-41c5-432c-a99d-441708970bc7">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SOP xmlns="7e8250a3-01b4-4312-bac4-8787c1c5721d" xsi:nil="true"/>
    <Owner xmlns="7e8250a3-01b4-4312-bac4-8787c1c5721d">
      <UserInfo>
        <DisplayName/>
        <AccountId xsi:nil="true"/>
        <AccountType/>
      </UserInfo>
    </Owner>
  </documentManagement>
</p:properties>
</file>

<file path=customXml/itemProps1.xml><?xml version="1.0" encoding="utf-8"?>
<ds:datastoreItem xmlns:ds="http://schemas.openxmlformats.org/officeDocument/2006/customXml" ds:itemID="{492C633C-058D-442E-BCC4-23C3C914D851}"/>
</file>

<file path=customXml/itemProps2.xml><?xml version="1.0" encoding="utf-8"?>
<ds:datastoreItem xmlns:ds="http://schemas.openxmlformats.org/officeDocument/2006/customXml" ds:itemID="{DCA84C5D-B95D-41B6-A84A-41BF3DBD261E}"/>
</file>

<file path=customXml/itemProps3.xml><?xml version="1.0" encoding="utf-8"?>
<ds:datastoreItem xmlns:ds="http://schemas.openxmlformats.org/officeDocument/2006/customXml" ds:itemID="{6299E130-C850-486A-926C-ED5077E0F25A}"/>
</file>

<file path=docProps/app.xml><?xml version="1.0" encoding="utf-8"?>
<Properties xmlns="http://schemas.openxmlformats.org/officeDocument/2006/extended-properties" xmlns:vt="http://schemas.openxmlformats.org/officeDocument/2006/docPropsVTypes">
  <Template/>
  <TotalTime>8776</TotalTime>
  <Words>1010</Words>
  <Application>Microsoft Office PowerPoint</Application>
  <PresentationFormat>On-screen Show (4:3)</PresentationFormat>
  <Paragraphs>197</Paragraphs>
  <Slides>23</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Wingdings</vt:lpstr>
      <vt:lpstr>Office Theme</vt:lpstr>
      <vt:lpstr>Chapter 15  “Escaping Reality”: Adolescent Substance Abuse</vt:lpstr>
      <vt:lpstr>                  Problem Definition</vt:lpstr>
      <vt:lpstr>                  Pharmacokinetics of Drugs</vt:lpstr>
      <vt:lpstr>                  Pharmacokinetics of Drugs</vt:lpstr>
      <vt:lpstr>                  Pharmacokinetics of Drugs</vt:lpstr>
      <vt:lpstr>                  Pharmacokinetics of Drugs</vt:lpstr>
      <vt:lpstr>                Drug Availability and Variation</vt:lpstr>
      <vt:lpstr>                Drug Availability and Variation</vt:lpstr>
      <vt:lpstr>                  Contributing Factors</vt:lpstr>
      <vt:lpstr>                  Criteria for Substance                            Use Disorders</vt:lpstr>
      <vt:lpstr>                  Criteria for Substance                            Use Disorders</vt:lpstr>
      <vt:lpstr>                  Criteria for Substance                            Use Disorders</vt:lpstr>
      <vt:lpstr>                  Criteria for Substance                            Use Disorders</vt:lpstr>
      <vt:lpstr>                  Criteria for Substance                            Use Disorders</vt:lpstr>
      <vt:lpstr>                  Criteria for Substance                            Use Disorders</vt:lpstr>
      <vt:lpstr>                  Types of Substances</vt:lpstr>
      <vt:lpstr>                  Prevention and Intervention</vt:lpstr>
      <vt:lpstr>                  Prevention and Intervention</vt:lpstr>
      <vt:lpstr>                  Prevention and Intervention</vt:lpstr>
      <vt:lpstr>                  Prevention and Intervention</vt:lpstr>
      <vt:lpstr>                  Prevention and Intervention</vt:lpstr>
      <vt:lpstr>                  Prevention and Intervention</vt:lpstr>
      <vt:lpstr>                  Prevention and Intervention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 Defining Youth At Risk</dc:title>
  <dc:creator>Windows User</dc:creator>
  <cp:lastModifiedBy>Beth Ciha</cp:lastModifiedBy>
  <cp:revision>121</cp:revision>
  <dcterms:created xsi:type="dcterms:W3CDTF">2013-04-17T18:39:11Z</dcterms:created>
  <dcterms:modified xsi:type="dcterms:W3CDTF">2018-10-15T18:28:39Z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25647100</vt:r8>
  </property>
</Properties>
</file>